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ls" ContentType="application/vnd.ms-exce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21"/>
  </p:notesMasterIdLst>
  <p:handoutMasterIdLst>
    <p:handoutMasterId r:id="rId22"/>
  </p:handoutMasterIdLst>
  <p:sldIdLst>
    <p:sldId id="474" r:id="rId2"/>
    <p:sldId id="447" r:id="rId3"/>
    <p:sldId id="480" r:id="rId4"/>
    <p:sldId id="475" r:id="rId5"/>
    <p:sldId id="464" r:id="rId6"/>
    <p:sldId id="477" r:id="rId7"/>
    <p:sldId id="476" r:id="rId8"/>
    <p:sldId id="465" r:id="rId9"/>
    <p:sldId id="466" r:id="rId10"/>
    <p:sldId id="467" r:id="rId11"/>
    <p:sldId id="468" r:id="rId12"/>
    <p:sldId id="469" r:id="rId13"/>
    <p:sldId id="470" r:id="rId14"/>
    <p:sldId id="471" r:id="rId15"/>
    <p:sldId id="478" r:id="rId16"/>
    <p:sldId id="479" r:id="rId17"/>
    <p:sldId id="472" r:id="rId18"/>
    <p:sldId id="482" r:id="rId19"/>
    <p:sldId id="481" r:id="rId20"/>
  </p:sldIdLst>
  <p:sldSz cx="9144000" cy="6858000" type="screen4x3"/>
  <p:notesSz cx="6858000" cy="9144000"/>
  <p:defaultTextStyle>
    <a:defPPr>
      <a:defRPr lang="fr-FR"/>
    </a:defPPr>
    <a:lvl1pPr algn="l" rtl="0" fontAlgn="base">
      <a:spcBef>
        <a:spcPct val="0"/>
      </a:spcBef>
      <a:spcAft>
        <a:spcPct val="0"/>
      </a:spcAft>
      <a:defRPr sz="1200" kern="1200">
        <a:solidFill>
          <a:srgbClr val="3C605F"/>
        </a:solidFill>
        <a:latin typeface="Arial" pitchFamily="34" charset="0"/>
        <a:ea typeface="+mn-ea"/>
        <a:cs typeface="+mn-cs"/>
      </a:defRPr>
    </a:lvl1pPr>
    <a:lvl2pPr marL="457200" algn="l" rtl="0" fontAlgn="base">
      <a:spcBef>
        <a:spcPct val="0"/>
      </a:spcBef>
      <a:spcAft>
        <a:spcPct val="0"/>
      </a:spcAft>
      <a:defRPr sz="1200" kern="1200">
        <a:solidFill>
          <a:srgbClr val="3C605F"/>
        </a:solidFill>
        <a:latin typeface="Arial" pitchFamily="34" charset="0"/>
        <a:ea typeface="+mn-ea"/>
        <a:cs typeface="+mn-cs"/>
      </a:defRPr>
    </a:lvl2pPr>
    <a:lvl3pPr marL="914400" algn="l" rtl="0" fontAlgn="base">
      <a:spcBef>
        <a:spcPct val="0"/>
      </a:spcBef>
      <a:spcAft>
        <a:spcPct val="0"/>
      </a:spcAft>
      <a:defRPr sz="1200" kern="1200">
        <a:solidFill>
          <a:srgbClr val="3C605F"/>
        </a:solidFill>
        <a:latin typeface="Arial" pitchFamily="34" charset="0"/>
        <a:ea typeface="+mn-ea"/>
        <a:cs typeface="+mn-cs"/>
      </a:defRPr>
    </a:lvl3pPr>
    <a:lvl4pPr marL="1371600" algn="l" rtl="0" fontAlgn="base">
      <a:spcBef>
        <a:spcPct val="0"/>
      </a:spcBef>
      <a:spcAft>
        <a:spcPct val="0"/>
      </a:spcAft>
      <a:defRPr sz="1200" kern="1200">
        <a:solidFill>
          <a:srgbClr val="3C605F"/>
        </a:solidFill>
        <a:latin typeface="Arial" pitchFamily="34" charset="0"/>
        <a:ea typeface="+mn-ea"/>
        <a:cs typeface="+mn-cs"/>
      </a:defRPr>
    </a:lvl4pPr>
    <a:lvl5pPr marL="1828800" algn="l" rtl="0" fontAlgn="base">
      <a:spcBef>
        <a:spcPct val="0"/>
      </a:spcBef>
      <a:spcAft>
        <a:spcPct val="0"/>
      </a:spcAft>
      <a:defRPr sz="1200" kern="1200">
        <a:solidFill>
          <a:srgbClr val="3C605F"/>
        </a:solidFill>
        <a:latin typeface="Arial" pitchFamily="34" charset="0"/>
        <a:ea typeface="+mn-ea"/>
        <a:cs typeface="+mn-cs"/>
      </a:defRPr>
    </a:lvl5pPr>
    <a:lvl6pPr marL="2286000" algn="l" defTabSz="914400" rtl="0" eaLnBrk="1" latinLnBrk="0" hangingPunct="1">
      <a:defRPr sz="1200" kern="1200">
        <a:solidFill>
          <a:srgbClr val="3C605F"/>
        </a:solidFill>
        <a:latin typeface="Arial" pitchFamily="34" charset="0"/>
        <a:ea typeface="+mn-ea"/>
        <a:cs typeface="+mn-cs"/>
      </a:defRPr>
    </a:lvl6pPr>
    <a:lvl7pPr marL="2743200" algn="l" defTabSz="914400" rtl="0" eaLnBrk="1" latinLnBrk="0" hangingPunct="1">
      <a:defRPr sz="1200" kern="1200">
        <a:solidFill>
          <a:srgbClr val="3C605F"/>
        </a:solidFill>
        <a:latin typeface="Arial" pitchFamily="34" charset="0"/>
        <a:ea typeface="+mn-ea"/>
        <a:cs typeface="+mn-cs"/>
      </a:defRPr>
    </a:lvl7pPr>
    <a:lvl8pPr marL="3200400" algn="l" defTabSz="914400" rtl="0" eaLnBrk="1" latinLnBrk="0" hangingPunct="1">
      <a:defRPr sz="1200" kern="1200">
        <a:solidFill>
          <a:srgbClr val="3C605F"/>
        </a:solidFill>
        <a:latin typeface="Arial" pitchFamily="34" charset="0"/>
        <a:ea typeface="+mn-ea"/>
        <a:cs typeface="+mn-cs"/>
      </a:defRPr>
    </a:lvl8pPr>
    <a:lvl9pPr marL="3657600" algn="l" defTabSz="914400" rtl="0" eaLnBrk="1" latinLnBrk="0" hangingPunct="1">
      <a:defRPr sz="1200" kern="1200">
        <a:solidFill>
          <a:srgbClr val="3C605F"/>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000000"/>
    <a:srgbClr val="004582"/>
    <a:srgbClr val="FF0066"/>
    <a:srgbClr val="00FF00"/>
    <a:srgbClr val="FFFF00"/>
    <a:srgbClr val="E07500"/>
    <a:srgbClr val="D6009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9419" autoAdjust="0"/>
    <p:restoredTop sz="74958" autoAdjust="0"/>
  </p:normalViewPr>
  <p:slideViewPr>
    <p:cSldViewPr>
      <p:cViewPr varScale="1">
        <p:scale>
          <a:sx n="74" d="100"/>
          <a:sy n="74" d="100"/>
        </p:scale>
        <p:origin x="-1560" y="-102"/>
      </p:cViewPr>
      <p:guideLst>
        <p:guide orient="horz" pos="720"/>
        <p:guide pos="14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3" d="100"/>
          <a:sy n="53" d="100"/>
        </p:scale>
        <p:origin x="-2610"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solidFill>
                  <a:schemeClr val="tx1"/>
                </a:solidFill>
                <a:latin typeface="Arial" charset="0"/>
              </a:defRPr>
            </a:lvl1pPr>
          </a:lstStyle>
          <a:p>
            <a:pPr>
              <a:defRPr/>
            </a:pPr>
            <a:endParaRPr lang="fr-FR"/>
          </a:p>
        </p:txBody>
      </p:sp>
      <p:sp>
        <p:nvSpPr>
          <p:cNvPr id="3789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a:solidFill>
                  <a:schemeClr val="tx1"/>
                </a:solidFill>
                <a:latin typeface="Arial" charset="0"/>
              </a:defRPr>
            </a:lvl1pPr>
          </a:lstStyle>
          <a:p>
            <a:pPr>
              <a:defRPr/>
            </a:pPr>
            <a:endParaRPr lang="fr-FR"/>
          </a:p>
        </p:txBody>
      </p:sp>
      <p:sp>
        <p:nvSpPr>
          <p:cNvPr id="3789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a:solidFill>
                  <a:schemeClr val="tx1"/>
                </a:solidFill>
                <a:latin typeface="Arial" charset="0"/>
              </a:defRPr>
            </a:lvl1pPr>
          </a:lstStyle>
          <a:p>
            <a:pPr>
              <a:defRPr/>
            </a:pPr>
            <a:r>
              <a:rPr lang="fr-FR"/>
              <a:t>1</a:t>
            </a:r>
          </a:p>
        </p:txBody>
      </p:sp>
      <p:sp>
        <p:nvSpPr>
          <p:cNvPr id="6" name="Espace réservé du pied de page 5"/>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solidFill>
                  <a:schemeClr val="tx1"/>
                </a:solidFill>
                <a:latin typeface="Arial" charset="0"/>
              </a:defRPr>
            </a:lvl1pPr>
          </a:lstStyle>
          <a:p>
            <a:pPr>
              <a:defRPr/>
            </a:pPr>
            <a:endParaRPr lang="fr-FR"/>
          </a:p>
        </p:txBody>
      </p:sp>
      <p:sp>
        <p:nvSpPr>
          <p:cNvPr id="2048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a:solidFill>
                  <a:schemeClr val="tx1"/>
                </a:solidFill>
                <a:latin typeface="Arial" charset="0"/>
              </a:defRPr>
            </a:lvl1pPr>
          </a:lstStyle>
          <a:p>
            <a:pPr>
              <a:defRPr/>
            </a:pPr>
            <a:endParaRPr lang="fr-FR"/>
          </a:p>
        </p:txBody>
      </p:sp>
      <p:sp>
        <p:nvSpPr>
          <p:cNvPr id="17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048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2048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a:solidFill>
                  <a:schemeClr val="tx1"/>
                </a:solidFill>
                <a:latin typeface="Arial" charset="0"/>
              </a:defRPr>
            </a:lvl1pPr>
          </a:lstStyle>
          <a:p>
            <a:pPr>
              <a:defRPr/>
            </a:pPr>
            <a:endParaRPr lang="fr-FR"/>
          </a:p>
        </p:txBody>
      </p:sp>
      <p:sp>
        <p:nvSpPr>
          <p:cNvPr id="2048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a:solidFill>
                  <a:schemeClr val="tx1"/>
                </a:solidFill>
                <a:latin typeface="Arial" charset="0"/>
              </a:defRPr>
            </a:lvl1pPr>
          </a:lstStyle>
          <a:p>
            <a:pPr>
              <a:defRPr/>
            </a:pPr>
            <a:fld id="{F6203BBC-B277-4215-8374-E79BC894D869}" type="slidenum">
              <a:rPr lang="fr-FR"/>
              <a:pPr>
                <a:defRPr/>
              </a:pPr>
              <a:t>‹N°›</a:t>
            </a:fld>
            <a:endParaRPr 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A472A3E2-9D5C-4CF1-B235-CF5B9A9AC4D4}" type="slidenum">
              <a:rPr lang="fr-FR" smtClean="0">
                <a:latin typeface="Arial" pitchFamily="34" charset="0"/>
              </a:rPr>
              <a:pPr/>
              <a:t>1</a:t>
            </a:fld>
            <a:endParaRPr lang="fr-FR" smtClean="0">
              <a:latin typeface="Arial" pitchFamily="34" charset="0"/>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fr-FR"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E7B05E92-9407-47F8-A57F-F6EE495B2AED}" type="slidenum">
              <a:rPr lang="fr-FR" smtClean="0">
                <a:latin typeface="Arial" pitchFamily="34" charset="0"/>
              </a:rPr>
              <a:pPr/>
              <a:t>10</a:t>
            </a:fld>
            <a:endParaRPr lang="fr-FR" smtClean="0">
              <a:latin typeface="Arial" pitchFamily="34" charset="0"/>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fr-FR" smtClean="0">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22241FFA-9847-4B51-96E2-E01C37C8F393}" type="slidenum">
              <a:rPr lang="fr-FR" smtClean="0">
                <a:latin typeface="Arial" pitchFamily="34" charset="0"/>
              </a:rPr>
              <a:pPr/>
              <a:t>11</a:t>
            </a:fld>
            <a:endParaRPr lang="fr-FR" smtClean="0">
              <a:latin typeface="Arial" pitchFamily="34" charset="0"/>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fr-FR" smtClean="0">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D0CBE6A9-18E4-4EB4-BBCB-ACE9F20782AD}" type="slidenum">
              <a:rPr lang="fr-FR" smtClean="0">
                <a:latin typeface="Arial" pitchFamily="34" charset="0"/>
              </a:rPr>
              <a:pPr/>
              <a:t>12</a:t>
            </a:fld>
            <a:endParaRPr lang="fr-FR" smtClean="0">
              <a:latin typeface="Arial" pitchFamily="34" charset="0"/>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fr-FR" smtClean="0">
              <a:latin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6528A00C-8DDF-4CD6-9268-3BAE6CB4A5E0}" type="slidenum">
              <a:rPr lang="fr-FR" smtClean="0">
                <a:latin typeface="Arial" pitchFamily="34" charset="0"/>
              </a:rPr>
              <a:pPr/>
              <a:t>13</a:t>
            </a:fld>
            <a:endParaRPr lang="fr-FR" smtClean="0">
              <a:latin typeface="Arial" pitchFamily="34"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fr-FR" smtClean="0">
              <a:latin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3A0C7AD1-2546-492F-833B-B6A786A9FF42}" type="slidenum">
              <a:rPr lang="fr-FR" smtClean="0">
                <a:latin typeface="Arial" pitchFamily="34" charset="0"/>
              </a:rPr>
              <a:pPr/>
              <a:t>14</a:t>
            </a:fld>
            <a:endParaRPr lang="fr-FR" smtClean="0">
              <a:latin typeface="Arial" pitchFamily="34"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fr-FR" smtClean="0">
              <a:latin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3A0C7AD1-2546-492F-833B-B6A786A9FF42}" type="slidenum">
              <a:rPr lang="fr-FR" smtClean="0">
                <a:latin typeface="Arial" pitchFamily="34" charset="0"/>
              </a:rPr>
              <a:pPr/>
              <a:t>15</a:t>
            </a:fld>
            <a:endParaRPr lang="fr-FR" smtClean="0">
              <a:latin typeface="Arial" pitchFamily="34"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fr-FR" smtClean="0">
              <a:latin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3A0C7AD1-2546-492F-833B-B6A786A9FF42}" type="slidenum">
              <a:rPr lang="fr-FR" smtClean="0">
                <a:latin typeface="Arial" pitchFamily="34" charset="0"/>
              </a:rPr>
              <a:pPr/>
              <a:t>16</a:t>
            </a:fld>
            <a:endParaRPr lang="fr-FR" smtClean="0">
              <a:latin typeface="Arial" pitchFamily="34"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fr-FR" smtClean="0">
              <a:latin typeface="Arial"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AACE09D1-5054-467D-9606-55AE26E658B5}" type="slidenum">
              <a:rPr lang="fr-FR" smtClean="0">
                <a:latin typeface="Arial" pitchFamily="34" charset="0"/>
              </a:rPr>
              <a:pPr/>
              <a:t>17</a:t>
            </a:fld>
            <a:endParaRPr lang="fr-FR" smtClean="0">
              <a:latin typeface="Arial" pitchFamily="34" charset="0"/>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fr-FR" smtClean="0">
              <a:latin typeface="Arial"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AACE09D1-5054-467D-9606-55AE26E658B5}" type="slidenum">
              <a:rPr lang="fr-FR" smtClean="0">
                <a:latin typeface="Arial" pitchFamily="34" charset="0"/>
              </a:rPr>
              <a:pPr/>
              <a:t>18</a:t>
            </a:fld>
            <a:endParaRPr lang="fr-FR" smtClean="0">
              <a:latin typeface="Arial" pitchFamily="34" charset="0"/>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fr-FR" smtClean="0">
              <a:latin typeface="Arial"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AACE09D1-5054-467D-9606-55AE26E658B5}" type="slidenum">
              <a:rPr lang="fr-FR" smtClean="0">
                <a:latin typeface="Arial" pitchFamily="34" charset="0"/>
              </a:rPr>
              <a:pPr/>
              <a:t>19</a:t>
            </a:fld>
            <a:endParaRPr lang="fr-FR" smtClean="0">
              <a:latin typeface="Arial" pitchFamily="34" charset="0"/>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fr-FR"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821E8806-4EF4-46AE-9AD8-0C04734E544E}" type="slidenum">
              <a:rPr lang="fr-FR" smtClean="0">
                <a:latin typeface="Arial" pitchFamily="34" charset="0"/>
              </a:rPr>
              <a:pPr/>
              <a:t>2</a:t>
            </a:fld>
            <a:endParaRPr lang="fr-FR" smtClean="0">
              <a:latin typeface="Arial" pitchFamily="34" charset="0"/>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fr-FR"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821E8806-4EF4-46AE-9AD8-0C04734E544E}" type="slidenum">
              <a:rPr lang="fr-FR" smtClean="0">
                <a:latin typeface="Arial" pitchFamily="34" charset="0"/>
              </a:rPr>
              <a:pPr/>
              <a:t>3</a:t>
            </a:fld>
            <a:endParaRPr lang="fr-FR" smtClean="0">
              <a:latin typeface="Arial" pitchFamily="34" charset="0"/>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fr-FR"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62FBA7D2-8E77-4B3D-BE1B-564CAA17CE79}" type="slidenum">
              <a:rPr lang="fr-FR" smtClean="0">
                <a:latin typeface="Arial" pitchFamily="34" charset="0"/>
              </a:rPr>
              <a:pPr/>
              <a:t>4</a:t>
            </a:fld>
            <a:endParaRPr lang="fr-FR" smtClean="0">
              <a:latin typeface="Arial" pitchFamily="34" charset="0"/>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fr-FR"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3FD15E0B-F259-45EE-B39E-854A1EE5E563}" type="slidenum">
              <a:rPr lang="fr-FR" smtClean="0">
                <a:latin typeface="Arial" pitchFamily="34" charset="0"/>
              </a:rPr>
              <a:pPr/>
              <a:t>5</a:t>
            </a:fld>
            <a:endParaRPr lang="fr-FR" smtClean="0">
              <a:latin typeface="Arial" pitchFamily="34" charset="0"/>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fr-FR"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889CE13C-AE87-43F8-BBE7-3D8B79B14011}" type="slidenum">
              <a:rPr lang="fr-FR" smtClean="0">
                <a:latin typeface="Arial" pitchFamily="34" charset="0"/>
              </a:rPr>
              <a:pPr/>
              <a:t>6</a:t>
            </a:fld>
            <a:endParaRPr lang="fr-FR" smtClean="0">
              <a:latin typeface="Arial" pitchFamily="34" charset="0"/>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fr-FR"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2BB9228C-7881-4326-996D-D5767F07BFF6}" type="slidenum">
              <a:rPr lang="fr-FR" smtClean="0">
                <a:latin typeface="Arial" pitchFamily="34" charset="0"/>
              </a:rPr>
              <a:pPr/>
              <a:t>7</a:t>
            </a:fld>
            <a:endParaRPr lang="fr-FR" smtClean="0">
              <a:latin typeface="Arial" pitchFamily="34" charset="0"/>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fr-FR" smtClean="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CF5F9FF3-DF6D-4EDC-A1CF-449CDDD9B1EA}" type="slidenum">
              <a:rPr lang="fr-FR" smtClean="0">
                <a:latin typeface="Arial" pitchFamily="34" charset="0"/>
              </a:rPr>
              <a:pPr/>
              <a:t>8</a:t>
            </a:fld>
            <a:endParaRPr lang="fr-FR" smtClean="0">
              <a:latin typeface="Arial" pitchFamily="34"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fr-FR" smtClean="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2A29A414-B3E6-48BB-8535-E6F0427EB600}" type="slidenum">
              <a:rPr lang="fr-FR" smtClean="0">
                <a:latin typeface="Arial" pitchFamily="34" charset="0"/>
              </a:rPr>
              <a:pPr/>
              <a:t>9</a:t>
            </a:fld>
            <a:endParaRPr lang="fr-FR" smtClean="0">
              <a:latin typeface="Arial" pitchFamily="34" charset="0"/>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fr-FR"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4" name="Rectangle 2"/>
          <p:cNvSpPr>
            <a:spLocks noChangeArrowheads="1"/>
          </p:cNvSpPr>
          <p:nvPr userDrawn="1"/>
        </p:nvSpPr>
        <p:spPr bwMode="auto">
          <a:xfrm>
            <a:off x="0" y="4800600"/>
            <a:ext cx="9144000" cy="2057400"/>
          </a:xfrm>
          <a:prstGeom prst="rect">
            <a:avLst/>
          </a:prstGeom>
          <a:solidFill>
            <a:schemeClr val="accent4">
              <a:lumMod val="75000"/>
              <a:lumOff val="25000"/>
              <a:alpha val="25000"/>
            </a:schemeClr>
          </a:solidFill>
          <a:ln w="9525">
            <a:noFill/>
            <a:miter lim="800000"/>
            <a:headEnd/>
            <a:tailEnd/>
          </a:ln>
        </p:spPr>
        <p:txBody>
          <a:bodyPr wrap="none" anchor="ctr"/>
          <a:lstStyle/>
          <a:p>
            <a:pPr>
              <a:defRPr/>
            </a:pPr>
            <a:endParaRPr lang="fr-FR">
              <a:latin typeface="Arial" charset="0"/>
            </a:endParaRPr>
          </a:p>
        </p:txBody>
      </p:sp>
      <p:sp>
        <p:nvSpPr>
          <p:cNvPr id="5" name="Rectangle 3"/>
          <p:cNvSpPr>
            <a:spLocks noChangeArrowheads="1"/>
          </p:cNvSpPr>
          <p:nvPr userDrawn="1"/>
        </p:nvSpPr>
        <p:spPr bwMode="auto">
          <a:xfrm>
            <a:off x="0" y="0"/>
            <a:ext cx="9144000" cy="4800600"/>
          </a:xfrm>
          <a:prstGeom prst="rect">
            <a:avLst/>
          </a:prstGeom>
          <a:solidFill>
            <a:schemeClr val="accent4">
              <a:lumMod val="75000"/>
              <a:lumOff val="25000"/>
              <a:alpha val="25000"/>
            </a:schemeClr>
          </a:solidFill>
          <a:ln w="9525">
            <a:noFill/>
            <a:miter lim="800000"/>
            <a:headEnd/>
            <a:tailEnd/>
          </a:ln>
        </p:spPr>
        <p:txBody>
          <a:bodyPr wrap="none" anchor="ctr"/>
          <a:lstStyle/>
          <a:p>
            <a:pPr>
              <a:defRPr/>
            </a:pPr>
            <a:endParaRPr lang="fr-FR">
              <a:latin typeface="Arial" charset="0"/>
            </a:endParaRPr>
          </a:p>
        </p:txBody>
      </p:sp>
      <p:pic>
        <p:nvPicPr>
          <p:cNvPr id="6" name="Picture 5" descr="fond PPT bas"/>
          <p:cNvPicPr>
            <a:picLocks noChangeAspect="1" noChangeArrowheads="1"/>
          </p:cNvPicPr>
          <p:nvPr userDrawn="1"/>
        </p:nvPicPr>
        <p:blipFill>
          <a:blip r:embed="rId2" cstate="print">
            <a:clrChange>
              <a:clrFrom>
                <a:srgbClr val="FFFFFF"/>
              </a:clrFrom>
              <a:clrTo>
                <a:srgbClr val="FFFFFF">
                  <a:alpha val="0"/>
                </a:srgbClr>
              </a:clrTo>
            </a:clrChange>
            <a:duotone>
              <a:prstClr val="black"/>
              <a:schemeClr val="accent6">
                <a:tint val="45000"/>
                <a:satMod val="400000"/>
              </a:schemeClr>
            </a:duotone>
          </a:blip>
          <a:srcRect l="2443" t="12697" r="-815" b="56079"/>
          <a:stretch>
            <a:fillRect/>
          </a:stretch>
        </p:blipFill>
        <p:spPr bwMode="auto">
          <a:xfrm flipH="1" flipV="1">
            <a:off x="-82550" y="4800600"/>
            <a:ext cx="9226550" cy="2057400"/>
          </a:xfrm>
          <a:prstGeom prst="rect">
            <a:avLst/>
          </a:prstGeom>
          <a:noFill/>
          <a:ln w="9525">
            <a:noFill/>
            <a:miter lim="800000"/>
            <a:headEnd/>
            <a:tailEnd/>
          </a:ln>
        </p:spPr>
      </p:pic>
      <p:pic>
        <p:nvPicPr>
          <p:cNvPr id="7" name="Picture 6" descr="fond PPT bas"/>
          <p:cNvPicPr>
            <a:picLocks noChangeAspect="1" noChangeArrowheads="1"/>
          </p:cNvPicPr>
          <p:nvPr userDrawn="1"/>
        </p:nvPicPr>
        <p:blipFill>
          <a:blip r:embed="rId2" cstate="print">
            <a:clrChange>
              <a:clrFrom>
                <a:srgbClr val="FFFFFF"/>
              </a:clrFrom>
              <a:clrTo>
                <a:srgbClr val="FFFFFF">
                  <a:alpha val="0"/>
                </a:srgbClr>
              </a:clrTo>
            </a:clrChange>
            <a:duotone>
              <a:prstClr val="black"/>
              <a:schemeClr val="accent6">
                <a:tint val="45000"/>
                <a:satMod val="400000"/>
              </a:schemeClr>
            </a:duotone>
          </a:blip>
          <a:srcRect l="2443" r="-815" b="56079"/>
          <a:stretch>
            <a:fillRect/>
          </a:stretch>
        </p:blipFill>
        <p:spPr bwMode="auto">
          <a:xfrm>
            <a:off x="0" y="2003425"/>
            <a:ext cx="9220200" cy="2817813"/>
          </a:xfrm>
          <a:prstGeom prst="rect">
            <a:avLst/>
          </a:prstGeom>
          <a:noFill/>
        </p:spPr>
      </p:pic>
      <p:pic>
        <p:nvPicPr>
          <p:cNvPr id="8" name="Picture 8" descr="AIFE Agence"/>
          <p:cNvPicPr>
            <a:picLocks noChangeAspect="1" noChangeArrowheads="1"/>
          </p:cNvPicPr>
          <p:nvPr userDrawn="1"/>
        </p:nvPicPr>
        <p:blipFill>
          <a:blip r:embed="rId3"/>
          <a:srcRect/>
          <a:stretch>
            <a:fillRect/>
          </a:stretch>
        </p:blipFill>
        <p:spPr bwMode="auto">
          <a:xfrm>
            <a:off x="3352800" y="533400"/>
            <a:ext cx="2314575" cy="1152525"/>
          </a:xfrm>
          <a:prstGeom prst="rect">
            <a:avLst/>
          </a:prstGeom>
          <a:noFill/>
          <a:ln w="9525">
            <a:noFill/>
            <a:miter lim="800000"/>
            <a:headEnd/>
            <a:tailEnd/>
          </a:ln>
        </p:spPr>
      </p:pic>
      <p:sp>
        <p:nvSpPr>
          <p:cNvPr id="356361" name="Rectangle 9"/>
          <p:cNvSpPr>
            <a:spLocks noGrp="1" noChangeArrowheads="1"/>
          </p:cNvSpPr>
          <p:nvPr>
            <p:ph type="ctrTitle"/>
          </p:nvPr>
        </p:nvSpPr>
        <p:spPr>
          <a:xfrm>
            <a:off x="685800" y="2130425"/>
            <a:ext cx="7772400" cy="1470025"/>
          </a:xfrm>
        </p:spPr>
        <p:txBody>
          <a:bodyPr/>
          <a:lstStyle>
            <a:lvl1pPr>
              <a:defRPr/>
            </a:lvl1pPr>
          </a:lstStyle>
          <a:p>
            <a:r>
              <a:rPr lang="fr-FR"/>
              <a:t>Cliquez pour modifier le style du titre</a:t>
            </a:r>
          </a:p>
        </p:txBody>
      </p:sp>
      <p:sp>
        <p:nvSpPr>
          <p:cNvPr id="356362" name="Rectangle 10"/>
          <p:cNvSpPr>
            <a:spLocks noGrp="1" noChangeArrowheads="1"/>
          </p:cNvSpPr>
          <p:nvPr>
            <p:ph type="subTitle" idx="1"/>
          </p:nvPr>
        </p:nvSpPr>
        <p:spPr>
          <a:xfrm>
            <a:off x="1371600" y="3886200"/>
            <a:ext cx="6400800" cy="1752600"/>
          </a:xfrm>
          <a:ln/>
        </p:spPr>
        <p:txBody>
          <a:bodyPr/>
          <a:lstStyle>
            <a:lvl1pPr marL="0" indent="0" algn="ctr">
              <a:buFont typeface="Wingdings 3" pitchFamily="18" charset="2"/>
              <a:buNone/>
              <a:defRPr/>
            </a:lvl1pPr>
          </a:lstStyle>
          <a:p>
            <a:r>
              <a:rPr lang="fr-FR"/>
              <a:t>Cliquez pour modifier le style des sous-titres du masque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81800" y="152400"/>
            <a:ext cx="2209800" cy="601980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152400" y="152400"/>
            <a:ext cx="6477000" cy="60198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re. Text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152400" y="152400"/>
            <a:ext cx="8839200" cy="838200"/>
          </a:xfrm>
        </p:spPr>
        <p:txBody>
          <a:bodyPr/>
          <a:lstStyle/>
          <a:p>
            <a:r>
              <a:rPr lang="fr-FR" smtClean="0"/>
              <a:t>Cliquez pour modifier le style du titre</a:t>
            </a:r>
            <a:endParaRPr lang="fr-FR"/>
          </a:p>
        </p:txBody>
      </p:sp>
      <p:sp>
        <p:nvSpPr>
          <p:cNvPr id="3" name="Espace réservé du texte 2"/>
          <p:cNvSpPr>
            <a:spLocks noGrp="1"/>
          </p:cNvSpPr>
          <p:nvPr>
            <p:ph type="body" sz="half" idx="1"/>
          </p:nvPr>
        </p:nvSpPr>
        <p:spPr>
          <a:xfrm>
            <a:off x="533400" y="1219200"/>
            <a:ext cx="4151313" cy="49530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837113" y="1219200"/>
            <a:ext cx="4151312" cy="49530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Titre 4"/>
          <p:cNvSpPr>
            <a:spLocks noGrp="1"/>
          </p:cNvSpPr>
          <p:nvPr>
            <p:ph type="title"/>
          </p:nvPr>
        </p:nvSpPr>
        <p:spPr/>
        <p:txBody>
          <a:bodyPr/>
          <a:lstStyle/>
          <a:p>
            <a:r>
              <a:rPr lang="fr-FR" smtClean="0"/>
              <a:t>Cliquez pour modifier le style du titre</a:t>
            </a:r>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533400" y="1219200"/>
            <a:ext cx="4151313"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837113" y="1219200"/>
            <a:ext cx="4151312"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9019"/>
          </a:schemeClr>
        </a:solidFill>
        <a:effectLst/>
      </p:bgPr>
    </p:bg>
    <p:spTree>
      <p:nvGrpSpPr>
        <p:cNvPr id="1" name=""/>
        <p:cNvGrpSpPr/>
        <p:nvPr/>
      </p:nvGrpSpPr>
      <p:grpSpPr>
        <a:xfrm>
          <a:off x="0" y="0"/>
          <a:ext cx="0" cy="0"/>
          <a:chOff x="0" y="0"/>
          <a:chExt cx="0" cy="0"/>
        </a:xfrm>
      </p:grpSpPr>
      <p:pic>
        <p:nvPicPr>
          <p:cNvPr id="355330" name="Picture 2" descr="fond PPT bas"/>
          <p:cNvPicPr>
            <a:picLocks noChangeAspect="1" noChangeArrowheads="1"/>
          </p:cNvPicPr>
          <p:nvPr/>
        </p:nvPicPr>
        <p:blipFill>
          <a:blip r:embed="rId14" cstate="print">
            <a:clrChange>
              <a:clrFrom>
                <a:srgbClr val="FFFFFF"/>
              </a:clrFrom>
              <a:clrTo>
                <a:srgbClr val="FFFFFF">
                  <a:alpha val="0"/>
                </a:srgbClr>
              </a:clrTo>
            </a:clrChange>
            <a:duotone>
              <a:prstClr val="black"/>
              <a:schemeClr val="accent6">
                <a:tint val="45000"/>
                <a:satMod val="400000"/>
              </a:schemeClr>
            </a:duotone>
          </a:blip>
          <a:srcRect l="2489" t="-331" r="-46" b="56410"/>
          <a:stretch>
            <a:fillRect/>
          </a:stretch>
        </p:blipFill>
        <p:spPr bwMode="auto">
          <a:xfrm flipH="1">
            <a:off x="-17463" y="6172200"/>
            <a:ext cx="9182101" cy="685800"/>
          </a:xfrm>
          <a:prstGeom prst="rect">
            <a:avLst/>
          </a:prstGeom>
          <a:noFill/>
          <a:ln w="9525">
            <a:noFill/>
            <a:miter lim="800000"/>
            <a:headEnd/>
            <a:tailEnd/>
          </a:ln>
        </p:spPr>
      </p:pic>
      <p:sp>
        <p:nvSpPr>
          <p:cNvPr id="1027" name="Rectangle 3"/>
          <p:cNvSpPr>
            <a:spLocks noGrp="1" noChangeArrowheads="1"/>
          </p:cNvSpPr>
          <p:nvPr>
            <p:ph type="title"/>
          </p:nvPr>
        </p:nvSpPr>
        <p:spPr bwMode="auto">
          <a:xfrm>
            <a:off x="152400" y="152400"/>
            <a:ext cx="88392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Titre partie</a:t>
            </a:r>
            <a:br>
              <a:rPr lang="fr-FR" smtClean="0"/>
            </a:br>
            <a:r>
              <a:rPr lang="fr-FR" smtClean="0"/>
              <a:t>Titre sous-partie</a:t>
            </a:r>
          </a:p>
        </p:txBody>
      </p:sp>
      <p:sp>
        <p:nvSpPr>
          <p:cNvPr id="1028" name="Rectangle 4"/>
          <p:cNvSpPr>
            <a:spLocks noGrp="1" noChangeArrowheads="1"/>
          </p:cNvSpPr>
          <p:nvPr>
            <p:ph type="body" idx="1"/>
          </p:nvPr>
        </p:nvSpPr>
        <p:spPr bwMode="auto">
          <a:xfrm>
            <a:off x="688975" y="1219200"/>
            <a:ext cx="8455025" cy="4953000"/>
          </a:xfrm>
          <a:prstGeom prst="rect">
            <a:avLst/>
          </a:prstGeom>
          <a:noFill/>
          <a:ln w="9525" algn="ctr">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fld id="{8AE0E42C-6CA6-4F38-B0C6-AEE3A3981B53}" type="slidenum">
              <a:rPr lang="fr-FR" smtClean="0"/>
              <a:pPr lvl="3"/>
              <a:t>‹N°›</a:t>
            </a:fld>
            <a:endParaRPr lang="fr-FR" smtClean="0"/>
          </a:p>
        </p:txBody>
      </p:sp>
      <p:sp>
        <p:nvSpPr>
          <p:cNvPr id="355333" name="Line 5"/>
          <p:cNvSpPr>
            <a:spLocks noChangeShapeType="1"/>
          </p:cNvSpPr>
          <p:nvPr/>
        </p:nvSpPr>
        <p:spPr bwMode="auto">
          <a:xfrm>
            <a:off x="114300" y="990600"/>
            <a:ext cx="8964613" cy="0"/>
          </a:xfrm>
          <a:prstGeom prst="line">
            <a:avLst/>
          </a:prstGeom>
          <a:noFill/>
          <a:ln w="9525" cap="rnd">
            <a:solidFill>
              <a:srgbClr val="8DB8B8"/>
            </a:solidFill>
            <a:prstDash val="sysDot"/>
            <a:miter lim="800000"/>
            <a:headEnd/>
            <a:tailEnd/>
          </a:ln>
          <a:effectLst/>
        </p:spPr>
        <p:txBody>
          <a:bodyPr wrap="none"/>
          <a:lstStyle/>
          <a:p>
            <a:pPr>
              <a:defRPr/>
            </a:pPr>
            <a:endParaRPr lang="fr-FR">
              <a:latin typeface="Arial" charset="0"/>
            </a:endParaRPr>
          </a:p>
        </p:txBody>
      </p:sp>
      <p:sp>
        <p:nvSpPr>
          <p:cNvPr id="355334" name="AutoShape 6"/>
          <p:cNvSpPr>
            <a:spLocks noChangeArrowheads="1"/>
          </p:cNvSpPr>
          <p:nvPr/>
        </p:nvSpPr>
        <p:spPr bwMode="auto">
          <a:xfrm>
            <a:off x="4267200" y="6553200"/>
            <a:ext cx="609600" cy="304800"/>
          </a:xfrm>
          <a:prstGeom prst="parallelogram">
            <a:avLst>
              <a:gd name="adj" fmla="val 33639"/>
            </a:avLst>
          </a:prstGeom>
          <a:solidFill>
            <a:srgbClr val="8DB8B8"/>
          </a:solidFill>
          <a:ln w="9525">
            <a:noFill/>
            <a:miter lim="800000"/>
            <a:headEnd/>
            <a:tailEnd/>
          </a:ln>
          <a:effectLst>
            <a:outerShdw dist="28398" dir="14606097" algn="ctr" rotWithShape="0">
              <a:schemeClr val="bg2">
                <a:alpha val="50000"/>
              </a:schemeClr>
            </a:outerShdw>
          </a:effectLst>
        </p:spPr>
        <p:txBody>
          <a:bodyPr wrap="none" anchor="ctr"/>
          <a:lstStyle/>
          <a:p>
            <a:pPr algn="ctr">
              <a:defRPr/>
            </a:pPr>
            <a:endParaRPr lang="fr-FR" sz="2000" b="1">
              <a:solidFill>
                <a:schemeClr val="tx1"/>
              </a:solidFill>
              <a:latin typeface="Arial" charset="0"/>
            </a:endParaRPr>
          </a:p>
        </p:txBody>
      </p:sp>
      <p:pic>
        <p:nvPicPr>
          <p:cNvPr id="1031" name="Picture 8" descr="CHORUS"/>
          <p:cNvPicPr>
            <a:picLocks noChangeAspect="1" noChangeArrowheads="1"/>
          </p:cNvPicPr>
          <p:nvPr/>
        </p:nvPicPr>
        <p:blipFill>
          <a:blip r:embed="rId15"/>
          <a:srcRect/>
          <a:stretch>
            <a:fillRect/>
          </a:stretch>
        </p:blipFill>
        <p:spPr bwMode="auto">
          <a:xfrm>
            <a:off x="8305800" y="6248400"/>
            <a:ext cx="615950" cy="30638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56"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 id="2147483755" r:id="rId12"/>
  </p:sldLayoutIdLst>
  <p:txStyles>
    <p:titleStyle>
      <a:lvl1pPr algn="l" rtl="0" eaLnBrk="0" fontAlgn="base" hangingPunct="0">
        <a:lnSpc>
          <a:spcPct val="90000"/>
        </a:lnSpc>
        <a:spcBef>
          <a:spcPct val="0"/>
        </a:spcBef>
        <a:spcAft>
          <a:spcPct val="0"/>
        </a:spcAft>
        <a:defRPr sz="2200" b="1">
          <a:solidFill>
            <a:srgbClr val="3C605F"/>
          </a:solidFill>
          <a:latin typeface="+mj-lt"/>
          <a:ea typeface="+mj-ea"/>
          <a:cs typeface="+mj-cs"/>
        </a:defRPr>
      </a:lvl1pPr>
      <a:lvl2pPr algn="l" rtl="0" eaLnBrk="0" fontAlgn="base" hangingPunct="0">
        <a:lnSpc>
          <a:spcPct val="90000"/>
        </a:lnSpc>
        <a:spcBef>
          <a:spcPct val="0"/>
        </a:spcBef>
        <a:spcAft>
          <a:spcPct val="0"/>
        </a:spcAft>
        <a:defRPr sz="2200" b="1">
          <a:solidFill>
            <a:srgbClr val="3C605F"/>
          </a:solidFill>
          <a:latin typeface="Verdana" pitchFamily="34" charset="0"/>
        </a:defRPr>
      </a:lvl2pPr>
      <a:lvl3pPr algn="l" rtl="0" eaLnBrk="0" fontAlgn="base" hangingPunct="0">
        <a:lnSpc>
          <a:spcPct val="90000"/>
        </a:lnSpc>
        <a:spcBef>
          <a:spcPct val="0"/>
        </a:spcBef>
        <a:spcAft>
          <a:spcPct val="0"/>
        </a:spcAft>
        <a:defRPr sz="2200" b="1">
          <a:solidFill>
            <a:srgbClr val="3C605F"/>
          </a:solidFill>
          <a:latin typeface="Verdana" pitchFamily="34" charset="0"/>
        </a:defRPr>
      </a:lvl3pPr>
      <a:lvl4pPr algn="l" rtl="0" eaLnBrk="0" fontAlgn="base" hangingPunct="0">
        <a:lnSpc>
          <a:spcPct val="90000"/>
        </a:lnSpc>
        <a:spcBef>
          <a:spcPct val="0"/>
        </a:spcBef>
        <a:spcAft>
          <a:spcPct val="0"/>
        </a:spcAft>
        <a:defRPr sz="2200" b="1">
          <a:solidFill>
            <a:srgbClr val="3C605F"/>
          </a:solidFill>
          <a:latin typeface="Verdana" pitchFamily="34" charset="0"/>
        </a:defRPr>
      </a:lvl4pPr>
      <a:lvl5pPr algn="l" rtl="0" eaLnBrk="0" fontAlgn="base" hangingPunct="0">
        <a:lnSpc>
          <a:spcPct val="90000"/>
        </a:lnSpc>
        <a:spcBef>
          <a:spcPct val="0"/>
        </a:spcBef>
        <a:spcAft>
          <a:spcPct val="0"/>
        </a:spcAft>
        <a:defRPr sz="2200" b="1">
          <a:solidFill>
            <a:srgbClr val="3C605F"/>
          </a:solidFill>
          <a:latin typeface="Verdana" pitchFamily="34" charset="0"/>
        </a:defRPr>
      </a:lvl5pPr>
      <a:lvl6pPr marL="457200" algn="l" rtl="0" fontAlgn="base">
        <a:lnSpc>
          <a:spcPct val="90000"/>
        </a:lnSpc>
        <a:spcBef>
          <a:spcPct val="0"/>
        </a:spcBef>
        <a:spcAft>
          <a:spcPct val="0"/>
        </a:spcAft>
        <a:defRPr sz="2200" b="1">
          <a:solidFill>
            <a:srgbClr val="3C605F"/>
          </a:solidFill>
          <a:latin typeface="Verdana" pitchFamily="34" charset="0"/>
        </a:defRPr>
      </a:lvl6pPr>
      <a:lvl7pPr marL="914400" algn="l" rtl="0" fontAlgn="base">
        <a:lnSpc>
          <a:spcPct val="90000"/>
        </a:lnSpc>
        <a:spcBef>
          <a:spcPct val="0"/>
        </a:spcBef>
        <a:spcAft>
          <a:spcPct val="0"/>
        </a:spcAft>
        <a:defRPr sz="2200" b="1">
          <a:solidFill>
            <a:srgbClr val="3C605F"/>
          </a:solidFill>
          <a:latin typeface="Verdana" pitchFamily="34" charset="0"/>
        </a:defRPr>
      </a:lvl7pPr>
      <a:lvl8pPr marL="1371600" algn="l" rtl="0" fontAlgn="base">
        <a:lnSpc>
          <a:spcPct val="90000"/>
        </a:lnSpc>
        <a:spcBef>
          <a:spcPct val="0"/>
        </a:spcBef>
        <a:spcAft>
          <a:spcPct val="0"/>
        </a:spcAft>
        <a:defRPr sz="2200" b="1">
          <a:solidFill>
            <a:srgbClr val="3C605F"/>
          </a:solidFill>
          <a:latin typeface="Verdana" pitchFamily="34" charset="0"/>
        </a:defRPr>
      </a:lvl8pPr>
      <a:lvl9pPr marL="1828800" algn="l" rtl="0" fontAlgn="base">
        <a:lnSpc>
          <a:spcPct val="90000"/>
        </a:lnSpc>
        <a:spcBef>
          <a:spcPct val="0"/>
        </a:spcBef>
        <a:spcAft>
          <a:spcPct val="0"/>
        </a:spcAft>
        <a:defRPr sz="2200" b="1">
          <a:solidFill>
            <a:srgbClr val="3C605F"/>
          </a:solidFill>
          <a:latin typeface="Verdana" pitchFamily="34" charset="0"/>
        </a:defRPr>
      </a:lvl9pPr>
    </p:titleStyle>
    <p:bodyStyle>
      <a:lvl1pPr marL="342900" indent="-342900" algn="just" rtl="0" eaLnBrk="0" fontAlgn="base" hangingPunct="0">
        <a:spcBef>
          <a:spcPct val="20000"/>
        </a:spcBef>
        <a:spcAft>
          <a:spcPct val="0"/>
        </a:spcAft>
        <a:buClr>
          <a:srgbClr val="DE6751"/>
        </a:buClr>
        <a:buFont typeface="Wingdings 3" pitchFamily="18" charset="2"/>
        <a:buChar char="}"/>
        <a:defRPr b="1">
          <a:solidFill>
            <a:srgbClr val="427978"/>
          </a:solidFill>
          <a:latin typeface="+mn-lt"/>
          <a:ea typeface="+mn-ea"/>
          <a:cs typeface="+mn-cs"/>
        </a:defRPr>
      </a:lvl1pPr>
      <a:lvl2pPr marL="742950" indent="-285750" algn="just" rtl="0" eaLnBrk="0" fontAlgn="base" hangingPunct="0">
        <a:spcBef>
          <a:spcPct val="20000"/>
        </a:spcBef>
        <a:spcAft>
          <a:spcPct val="0"/>
        </a:spcAft>
        <a:buFont typeface="Wingdings" pitchFamily="2" charset="2"/>
        <a:buChar char="§"/>
        <a:defRPr sz="1600">
          <a:solidFill>
            <a:srgbClr val="427978"/>
          </a:solidFill>
          <a:latin typeface="+mn-lt"/>
        </a:defRPr>
      </a:lvl2pPr>
      <a:lvl3pPr marL="1143000" indent="-228600" algn="just" rtl="0" eaLnBrk="0" fontAlgn="base" hangingPunct="0">
        <a:spcBef>
          <a:spcPct val="20000"/>
        </a:spcBef>
        <a:spcAft>
          <a:spcPct val="0"/>
        </a:spcAft>
        <a:buFont typeface="Times New Roman" pitchFamily="18" charset="0"/>
        <a:buChar char="─"/>
        <a:defRPr sz="1400">
          <a:solidFill>
            <a:srgbClr val="427978"/>
          </a:solidFill>
          <a:latin typeface="+mn-lt"/>
        </a:defRPr>
      </a:lvl3pPr>
      <a:lvl4pPr marL="1600200" indent="-228600" algn="just" rtl="0" eaLnBrk="0" fontAlgn="base" hangingPunct="0">
        <a:spcBef>
          <a:spcPct val="20000"/>
        </a:spcBef>
        <a:spcAft>
          <a:spcPct val="0"/>
        </a:spcAft>
        <a:buFont typeface="Wingdings" pitchFamily="2" charset="2"/>
        <a:defRPr sz="1200">
          <a:solidFill>
            <a:srgbClr val="427978"/>
          </a:solidFill>
          <a:latin typeface="+mn-lt"/>
        </a:defRPr>
      </a:lvl4pPr>
      <a:lvl5pPr marL="2057400" indent="-228600" algn="just" rtl="0" eaLnBrk="0" fontAlgn="base" hangingPunct="0">
        <a:spcBef>
          <a:spcPct val="20000"/>
        </a:spcBef>
        <a:spcAft>
          <a:spcPct val="0"/>
        </a:spcAft>
        <a:buFont typeface="Wingdings" pitchFamily="2" charset="2"/>
        <a:defRPr sz="1600">
          <a:solidFill>
            <a:srgbClr val="427978"/>
          </a:solidFill>
          <a:latin typeface="+mn-lt"/>
        </a:defRPr>
      </a:lvl5pPr>
      <a:lvl6pPr marL="2514600" indent="-228600" algn="just" rtl="0" fontAlgn="base">
        <a:spcBef>
          <a:spcPct val="20000"/>
        </a:spcBef>
        <a:spcAft>
          <a:spcPct val="0"/>
        </a:spcAft>
        <a:buFont typeface="Wingdings" pitchFamily="2" charset="2"/>
        <a:defRPr sz="1600">
          <a:solidFill>
            <a:srgbClr val="427978"/>
          </a:solidFill>
          <a:latin typeface="+mn-lt"/>
        </a:defRPr>
      </a:lvl6pPr>
      <a:lvl7pPr marL="2971800" indent="-228600" algn="just" rtl="0" fontAlgn="base">
        <a:spcBef>
          <a:spcPct val="20000"/>
        </a:spcBef>
        <a:spcAft>
          <a:spcPct val="0"/>
        </a:spcAft>
        <a:buFont typeface="Wingdings" pitchFamily="2" charset="2"/>
        <a:defRPr sz="1600">
          <a:solidFill>
            <a:srgbClr val="427978"/>
          </a:solidFill>
          <a:latin typeface="+mn-lt"/>
        </a:defRPr>
      </a:lvl7pPr>
      <a:lvl8pPr marL="3429000" indent="-228600" algn="just" rtl="0" fontAlgn="base">
        <a:spcBef>
          <a:spcPct val="20000"/>
        </a:spcBef>
        <a:spcAft>
          <a:spcPct val="0"/>
        </a:spcAft>
        <a:buFont typeface="Wingdings" pitchFamily="2" charset="2"/>
        <a:defRPr sz="1600">
          <a:solidFill>
            <a:srgbClr val="427978"/>
          </a:solidFill>
          <a:latin typeface="+mn-lt"/>
        </a:defRPr>
      </a:lvl8pPr>
      <a:lvl9pPr marL="3886200" indent="-228600" algn="just" rtl="0" fontAlgn="base">
        <a:spcBef>
          <a:spcPct val="20000"/>
        </a:spcBef>
        <a:spcAft>
          <a:spcPct val="0"/>
        </a:spcAft>
        <a:buFont typeface="Wingdings" pitchFamily="2" charset="2"/>
        <a:defRPr sz="1600">
          <a:solidFill>
            <a:srgbClr val="427978"/>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jpeg"/><Relationship Id="rId4" Type="http://schemas.openxmlformats.org/officeDocument/2006/relationships/oleObject" Target="../embeddings/Feuille_Microsoft_Office_Excel_97-20031.xls"/></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4" descr="fgd gfd uyiy jgh"/>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8" name="ZoneTexte 7"/>
          <p:cNvSpPr txBox="1"/>
          <p:nvPr/>
        </p:nvSpPr>
        <p:spPr>
          <a:xfrm>
            <a:off x="228600" y="2638961"/>
            <a:ext cx="4586512" cy="1200329"/>
          </a:xfrm>
          <a:prstGeom prst="rect">
            <a:avLst/>
          </a:prstGeom>
          <a:noFill/>
          <a:effectLst>
            <a:softEdge rad="12700"/>
          </a:effectLst>
        </p:spPr>
        <p:txBody>
          <a:bodyPr wrap="none">
            <a:spAutoFit/>
          </a:bodyPr>
          <a:lstStyle/>
          <a:p>
            <a:pPr fontAlgn="auto">
              <a:spcBef>
                <a:spcPts val="0"/>
              </a:spcBef>
              <a:spcAft>
                <a:spcPts val="0"/>
              </a:spcAft>
              <a:defRPr/>
            </a:pPr>
            <a:r>
              <a:rPr lang="fr-FR" sz="3200" b="1" kern="0" dirty="0">
                <a:solidFill>
                  <a:srgbClr val="EEECE1">
                    <a:lumMod val="50000"/>
                  </a:srgbClr>
                </a:solidFill>
                <a:latin typeface="Calibri"/>
              </a:rPr>
              <a:t>   </a:t>
            </a:r>
            <a:endParaRPr lang="fr-FR" sz="4000" b="1" kern="0" dirty="0">
              <a:solidFill>
                <a:srgbClr val="EEECE1">
                  <a:lumMod val="50000"/>
                </a:srgbClr>
              </a:solidFill>
              <a:latin typeface="Calibri"/>
            </a:endParaRPr>
          </a:p>
          <a:p>
            <a:pPr fontAlgn="auto">
              <a:spcBef>
                <a:spcPts val="0"/>
              </a:spcBef>
              <a:spcAft>
                <a:spcPts val="0"/>
              </a:spcAft>
              <a:defRPr/>
            </a:pPr>
            <a:r>
              <a:rPr lang="fr-FR" sz="4000" b="1" kern="0" dirty="0">
                <a:solidFill>
                  <a:srgbClr val="EEECE1">
                    <a:lumMod val="50000"/>
                  </a:srgbClr>
                </a:solidFill>
                <a:latin typeface="Calibri"/>
              </a:rPr>
              <a:t>              IXerp France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fr-FR" sz="3200" smtClean="0">
                <a:solidFill>
                  <a:srgbClr val="004582"/>
                </a:solidFill>
                <a:latin typeface="Myriad Pro" pitchFamily="34" charset="0"/>
              </a:rPr>
              <a:t>Intégration et Maintenance</a:t>
            </a:r>
          </a:p>
        </p:txBody>
      </p:sp>
      <p:sp>
        <p:nvSpPr>
          <p:cNvPr id="22" name="ZoneTexte 21"/>
          <p:cNvSpPr txBox="1"/>
          <p:nvPr/>
        </p:nvSpPr>
        <p:spPr>
          <a:xfrm>
            <a:off x="500063" y="1155700"/>
            <a:ext cx="8429625" cy="1816100"/>
          </a:xfrm>
          <a:prstGeom prst="rect">
            <a:avLst/>
          </a:prstGeom>
          <a:noFill/>
        </p:spPr>
        <p:txBody>
          <a:bodyPr>
            <a:spAutoFit/>
          </a:bodyPr>
          <a:lstStyle/>
          <a:p>
            <a:pPr fontAlgn="auto">
              <a:spcBef>
                <a:spcPts val="0"/>
              </a:spcBef>
              <a:spcAft>
                <a:spcPts val="0"/>
              </a:spcAft>
              <a:buClr>
                <a:srgbClr val="C00000"/>
              </a:buClr>
              <a:buFont typeface="Wingdings" pitchFamily="2" charset="2"/>
              <a:buChar char="Ø"/>
              <a:defRPr/>
            </a:pPr>
            <a:r>
              <a:rPr lang="fr-FR" sz="1800" kern="0" dirty="0">
                <a:solidFill>
                  <a:sysClr val="windowText" lastClr="000000"/>
                </a:solidFill>
                <a:latin typeface="Calibri"/>
              </a:rPr>
              <a:t>  </a:t>
            </a:r>
            <a:r>
              <a:rPr lang="fr-FR" sz="2400" b="1" kern="0" dirty="0">
                <a:solidFill>
                  <a:srgbClr val="EEECE1">
                    <a:lumMod val="50000"/>
                  </a:srgbClr>
                </a:solidFill>
                <a:latin typeface="Calibri"/>
              </a:rPr>
              <a:t>Technologies</a:t>
            </a:r>
            <a:endParaRPr lang="fr-FR" sz="2000" b="1" kern="0" dirty="0">
              <a:solidFill>
                <a:srgbClr val="EEECE1">
                  <a:lumMod val="50000"/>
                </a:srgbClr>
              </a:solidFill>
              <a:latin typeface="Calibri"/>
            </a:endParaRPr>
          </a:p>
          <a:p>
            <a:pPr fontAlgn="auto">
              <a:spcBef>
                <a:spcPts val="0"/>
              </a:spcBef>
              <a:spcAft>
                <a:spcPts val="0"/>
              </a:spcAft>
              <a:buClr>
                <a:srgbClr val="C00000"/>
              </a:buClr>
              <a:buFont typeface="Wingdings" pitchFamily="2" charset="2"/>
              <a:buChar char="Ø"/>
              <a:defRPr/>
            </a:pPr>
            <a:endParaRPr lang="fr-FR" sz="2800" b="1" kern="0" dirty="0">
              <a:solidFill>
                <a:srgbClr val="EEECE1">
                  <a:lumMod val="50000"/>
                </a:srgbClr>
              </a:solidFill>
              <a:latin typeface="Calibri"/>
            </a:endParaRPr>
          </a:p>
          <a:p>
            <a:pPr fontAlgn="auto">
              <a:spcBef>
                <a:spcPts val="0"/>
              </a:spcBef>
              <a:spcAft>
                <a:spcPts val="0"/>
              </a:spcAft>
              <a:defRPr/>
            </a:pPr>
            <a:r>
              <a:rPr lang="fr-FR" sz="2000" b="1" kern="0" dirty="0">
                <a:solidFill>
                  <a:srgbClr val="1F497D">
                    <a:lumMod val="60000"/>
                    <a:lumOff val="40000"/>
                  </a:srgbClr>
                </a:solidFill>
                <a:latin typeface="Calibri"/>
              </a:rPr>
              <a:t>IXERP France </a:t>
            </a:r>
            <a:r>
              <a:rPr lang="fr-FR" sz="2000" kern="0" dirty="0">
                <a:solidFill>
                  <a:sysClr val="windowText" lastClr="000000">
                    <a:lumMod val="50000"/>
                    <a:lumOff val="50000"/>
                  </a:sysClr>
                </a:solidFill>
                <a:latin typeface="Calibri"/>
              </a:rPr>
              <a:t>assure la conception, le design, le développement, l'intégration et la maintenance d'applications. Ces interventions sont réalisées sous forme de délégation d'expertises ou au forfait sous forme de TMA et TRA.</a:t>
            </a:r>
          </a:p>
        </p:txBody>
      </p:sp>
      <p:sp>
        <p:nvSpPr>
          <p:cNvPr id="23" name="ZoneTexte 22"/>
          <p:cNvSpPr txBox="1"/>
          <p:nvPr/>
        </p:nvSpPr>
        <p:spPr>
          <a:xfrm>
            <a:off x="1295400" y="3409950"/>
            <a:ext cx="774700" cy="400050"/>
          </a:xfrm>
          <a:prstGeom prst="rect">
            <a:avLst/>
          </a:prstGeom>
          <a:noFill/>
        </p:spPr>
        <p:txBody>
          <a:bodyPr wrap="none">
            <a:spAutoFit/>
          </a:bodyPr>
          <a:lstStyle/>
          <a:p>
            <a:pPr fontAlgn="auto">
              <a:spcBef>
                <a:spcPts val="0"/>
              </a:spcBef>
              <a:spcAft>
                <a:spcPts val="0"/>
              </a:spcAft>
              <a:buFont typeface="Arial" pitchFamily="34" charset="0"/>
              <a:buChar char="•"/>
              <a:defRPr/>
            </a:pPr>
            <a:r>
              <a:rPr lang="fr-FR" sz="2000" b="1" kern="0" dirty="0">
                <a:solidFill>
                  <a:srgbClr val="EEECE1">
                    <a:lumMod val="50000"/>
                  </a:srgbClr>
                </a:solidFill>
                <a:latin typeface="Calibri"/>
              </a:rPr>
              <a:t>NTIC</a:t>
            </a:r>
          </a:p>
        </p:txBody>
      </p:sp>
      <p:sp>
        <p:nvSpPr>
          <p:cNvPr id="24" name="ZoneTexte 23"/>
          <p:cNvSpPr txBox="1"/>
          <p:nvPr/>
        </p:nvSpPr>
        <p:spPr>
          <a:xfrm>
            <a:off x="1295400" y="3962400"/>
            <a:ext cx="3257550" cy="400050"/>
          </a:xfrm>
          <a:prstGeom prst="rect">
            <a:avLst/>
          </a:prstGeom>
          <a:noFill/>
        </p:spPr>
        <p:txBody>
          <a:bodyPr wrap="none">
            <a:spAutoFit/>
          </a:bodyPr>
          <a:lstStyle/>
          <a:p>
            <a:pPr fontAlgn="auto">
              <a:spcBef>
                <a:spcPts val="0"/>
              </a:spcBef>
              <a:spcAft>
                <a:spcPts val="0"/>
              </a:spcAft>
              <a:buFont typeface="Arial" pitchFamily="34" charset="0"/>
              <a:buChar char="•"/>
              <a:defRPr/>
            </a:pPr>
            <a:r>
              <a:rPr lang="fr-FR" sz="2000" b="1" kern="0" dirty="0">
                <a:solidFill>
                  <a:srgbClr val="EEECE1">
                    <a:lumMod val="50000"/>
                  </a:srgbClr>
                </a:solidFill>
                <a:latin typeface="Calibri"/>
              </a:rPr>
              <a:t>Technologies traditionnelles</a:t>
            </a:r>
          </a:p>
        </p:txBody>
      </p:sp>
      <p:sp>
        <p:nvSpPr>
          <p:cNvPr id="25" name="ZoneTexte 24"/>
          <p:cNvSpPr txBox="1"/>
          <p:nvPr/>
        </p:nvSpPr>
        <p:spPr>
          <a:xfrm>
            <a:off x="1314450" y="4529138"/>
            <a:ext cx="2541588" cy="400050"/>
          </a:xfrm>
          <a:prstGeom prst="rect">
            <a:avLst/>
          </a:prstGeom>
          <a:noFill/>
        </p:spPr>
        <p:txBody>
          <a:bodyPr wrap="none">
            <a:spAutoFit/>
          </a:bodyPr>
          <a:lstStyle/>
          <a:p>
            <a:pPr fontAlgn="auto">
              <a:spcBef>
                <a:spcPts val="0"/>
              </a:spcBef>
              <a:spcAft>
                <a:spcPts val="0"/>
              </a:spcAft>
              <a:buFont typeface="Arial" pitchFamily="34" charset="0"/>
              <a:buChar char="•"/>
              <a:defRPr/>
            </a:pPr>
            <a:r>
              <a:rPr lang="fr-FR" sz="2000" b="1" kern="0" dirty="0">
                <a:solidFill>
                  <a:srgbClr val="EEECE1">
                    <a:lumMod val="50000"/>
                  </a:srgbClr>
                </a:solidFill>
                <a:latin typeface="Calibri"/>
              </a:rPr>
              <a:t>Business Intelligence </a:t>
            </a:r>
          </a:p>
        </p:txBody>
      </p:sp>
      <p:sp>
        <p:nvSpPr>
          <p:cNvPr id="26" name="ZoneTexte 25"/>
          <p:cNvSpPr txBox="1"/>
          <p:nvPr/>
        </p:nvSpPr>
        <p:spPr>
          <a:xfrm>
            <a:off x="1295400" y="5105400"/>
            <a:ext cx="2898775" cy="400050"/>
          </a:xfrm>
          <a:prstGeom prst="rect">
            <a:avLst/>
          </a:prstGeom>
          <a:noFill/>
        </p:spPr>
        <p:txBody>
          <a:bodyPr wrap="none">
            <a:spAutoFit/>
          </a:bodyPr>
          <a:lstStyle/>
          <a:p>
            <a:pPr fontAlgn="auto">
              <a:spcBef>
                <a:spcPts val="0"/>
              </a:spcBef>
              <a:spcAft>
                <a:spcPts val="0"/>
              </a:spcAft>
              <a:buFont typeface="Arial" pitchFamily="34" charset="0"/>
              <a:buChar char="•"/>
              <a:defRPr/>
            </a:pPr>
            <a:r>
              <a:rPr lang="fr-FR" sz="2000" b="1" kern="0" dirty="0">
                <a:solidFill>
                  <a:srgbClr val="EEECE1">
                    <a:lumMod val="50000"/>
                  </a:srgbClr>
                </a:solidFill>
                <a:latin typeface="Calibri"/>
              </a:rPr>
              <a:t>Systèmes d’informations</a:t>
            </a:r>
          </a:p>
        </p:txBody>
      </p:sp>
      <p:cxnSp>
        <p:nvCxnSpPr>
          <p:cNvPr id="10248" name="Connecteur droit 26"/>
          <p:cNvCxnSpPr>
            <a:cxnSpLocks noChangeShapeType="1"/>
          </p:cNvCxnSpPr>
          <p:nvPr/>
        </p:nvCxnSpPr>
        <p:spPr bwMode="auto">
          <a:xfrm rot="5400000">
            <a:off x="35719" y="4493419"/>
            <a:ext cx="2357438" cy="0"/>
          </a:xfrm>
          <a:prstGeom prst="line">
            <a:avLst/>
          </a:prstGeom>
          <a:noFill/>
          <a:ln w="9525" algn="ctr">
            <a:solidFill>
              <a:srgbClr val="4A7EBB"/>
            </a:solidFill>
            <a:round/>
            <a:headEnd/>
            <a:tailEnd/>
          </a:ln>
        </p:spPr>
      </p:cxnSp>
      <p:grpSp>
        <p:nvGrpSpPr>
          <p:cNvPr id="10249" name="Groupe 27"/>
          <p:cNvGrpSpPr>
            <a:grpSpLocks/>
          </p:cNvGrpSpPr>
          <p:nvPr/>
        </p:nvGrpSpPr>
        <p:grpSpPr bwMode="auto">
          <a:xfrm>
            <a:off x="7904163" y="152400"/>
            <a:ext cx="1057275" cy="738188"/>
            <a:chOff x="7904163" y="152400"/>
            <a:chExt cx="1057454" cy="738188"/>
          </a:xfrm>
        </p:grpSpPr>
        <p:pic>
          <p:nvPicPr>
            <p:cNvPr id="10251" name="Image 10" descr="DT03094.JPG"/>
            <p:cNvPicPr>
              <a:picLocks noChangeAspect="1"/>
            </p:cNvPicPr>
            <p:nvPr/>
          </p:nvPicPr>
          <p:blipFill>
            <a:blip r:embed="rId3"/>
            <a:srcRect/>
            <a:stretch>
              <a:fillRect/>
            </a:stretch>
          </p:blipFill>
          <p:spPr bwMode="auto">
            <a:xfrm>
              <a:off x="7904163" y="152400"/>
              <a:ext cx="1011237" cy="738188"/>
            </a:xfrm>
            <a:prstGeom prst="rect">
              <a:avLst/>
            </a:prstGeom>
            <a:noFill/>
            <a:ln w="9525">
              <a:noFill/>
              <a:miter lim="800000"/>
              <a:headEnd/>
              <a:tailEnd/>
            </a:ln>
          </p:spPr>
        </p:pic>
        <p:sp>
          <p:nvSpPr>
            <p:cNvPr id="10252" name="ZoneTexte 29"/>
            <p:cNvSpPr txBox="1">
              <a:spLocks noChangeArrowheads="1"/>
            </p:cNvSpPr>
            <p:nvPr/>
          </p:nvSpPr>
          <p:spPr bwMode="auto">
            <a:xfrm>
              <a:off x="8392230" y="240268"/>
              <a:ext cx="569387" cy="276999"/>
            </a:xfrm>
            <a:prstGeom prst="rect">
              <a:avLst/>
            </a:prstGeom>
            <a:noFill/>
            <a:ln w="9525">
              <a:noFill/>
              <a:miter lim="800000"/>
              <a:headEnd/>
              <a:tailEnd/>
            </a:ln>
          </p:spPr>
          <p:txBody>
            <a:bodyPr wrap="none">
              <a:spAutoFit/>
            </a:bodyPr>
            <a:lstStyle/>
            <a:p>
              <a:r>
                <a:rPr lang="fr-FR" b="1">
                  <a:solidFill>
                    <a:schemeClr val="bg1"/>
                  </a:solidFill>
                </a:rPr>
                <a:t>IXerp</a:t>
              </a:r>
            </a:p>
          </p:txBody>
        </p:sp>
      </p:grpSp>
      <p:sp>
        <p:nvSpPr>
          <p:cNvPr id="10250" name="ZoneTexte 11"/>
          <p:cNvSpPr txBox="1">
            <a:spLocks noChangeArrowheads="1"/>
          </p:cNvSpPr>
          <p:nvPr/>
        </p:nvSpPr>
        <p:spPr bwMode="auto">
          <a:xfrm>
            <a:off x="4419600" y="6553200"/>
            <a:ext cx="383438" cy="307777"/>
          </a:xfrm>
          <a:prstGeom prst="rect">
            <a:avLst/>
          </a:prstGeom>
          <a:noFill/>
          <a:ln w="9525">
            <a:noFill/>
            <a:miter lim="800000"/>
            <a:headEnd/>
            <a:tailEnd/>
          </a:ln>
        </p:spPr>
        <p:txBody>
          <a:bodyPr wrap="none">
            <a:spAutoFit/>
          </a:bodyPr>
          <a:lstStyle/>
          <a:p>
            <a:pPr algn="ctr"/>
            <a:r>
              <a:rPr lang="fr-FR" sz="1400" dirty="0" smtClean="0">
                <a:solidFill>
                  <a:schemeClr val="bg1"/>
                </a:solidFill>
              </a:rPr>
              <a:t>10</a:t>
            </a:r>
            <a:endParaRPr lang="fr-FR" sz="1400" dirty="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fr-FR" sz="3200" smtClean="0">
                <a:solidFill>
                  <a:srgbClr val="004582"/>
                </a:solidFill>
                <a:latin typeface="Myriad Pro" pitchFamily="34" charset="0"/>
              </a:rPr>
              <a:t>Conseil en technologie et stratégie</a:t>
            </a:r>
          </a:p>
        </p:txBody>
      </p:sp>
      <p:sp>
        <p:nvSpPr>
          <p:cNvPr id="16" name="ZoneTexte 15"/>
          <p:cNvSpPr txBox="1"/>
          <p:nvPr/>
        </p:nvSpPr>
        <p:spPr>
          <a:xfrm>
            <a:off x="381000" y="1127125"/>
            <a:ext cx="8429625" cy="1692275"/>
          </a:xfrm>
          <a:prstGeom prst="rect">
            <a:avLst/>
          </a:prstGeom>
          <a:noFill/>
        </p:spPr>
        <p:txBody>
          <a:bodyPr>
            <a:spAutoFit/>
          </a:bodyPr>
          <a:lstStyle/>
          <a:p>
            <a:pPr fontAlgn="auto">
              <a:spcBef>
                <a:spcPts val="0"/>
              </a:spcBef>
              <a:spcAft>
                <a:spcPts val="0"/>
              </a:spcAft>
              <a:buClr>
                <a:srgbClr val="C00000"/>
              </a:buClr>
              <a:buFont typeface="Wingdings" pitchFamily="2" charset="2"/>
              <a:buChar char="Ø"/>
              <a:defRPr/>
            </a:pPr>
            <a:r>
              <a:rPr lang="fr-FR" sz="1800" kern="0" dirty="0">
                <a:solidFill>
                  <a:sysClr val="windowText" lastClr="000000"/>
                </a:solidFill>
                <a:latin typeface="Calibri"/>
              </a:rPr>
              <a:t>  </a:t>
            </a:r>
            <a:r>
              <a:rPr lang="fr-FR" sz="2400" b="1" kern="0" dirty="0">
                <a:solidFill>
                  <a:srgbClr val="EEECE1">
                    <a:lumMod val="50000"/>
                  </a:srgbClr>
                </a:solidFill>
                <a:latin typeface="Calibri"/>
              </a:rPr>
              <a:t>Infrastructures</a:t>
            </a:r>
          </a:p>
          <a:p>
            <a:pPr fontAlgn="auto">
              <a:spcBef>
                <a:spcPts val="0"/>
              </a:spcBef>
              <a:spcAft>
                <a:spcPts val="0"/>
              </a:spcAft>
              <a:buClr>
                <a:srgbClr val="C00000"/>
              </a:buClr>
              <a:buFont typeface="Wingdings" pitchFamily="2" charset="2"/>
              <a:buChar char="Ø"/>
              <a:defRPr/>
            </a:pPr>
            <a:endParaRPr lang="fr-FR" sz="2000" b="1" kern="0" dirty="0">
              <a:solidFill>
                <a:srgbClr val="1F497D">
                  <a:lumMod val="60000"/>
                  <a:lumOff val="40000"/>
                </a:srgbClr>
              </a:solidFill>
              <a:latin typeface="Calibri"/>
            </a:endParaRPr>
          </a:p>
          <a:p>
            <a:pPr fontAlgn="auto">
              <a:spcBef>
                <a:spcPts val="0"/>
              </a:spcBef>
              <a:spcAft>
                <a:spcPts val="0"/>
              </a:spcAft>
              <a:defRPr/>
            </a:pPr>
            <a:r>
              <a:rPr lang="fr-FR" sz="2000" b="1" kern="0" dirty="0">
                <a:solidFill>
                  <a:srgbClr val="1F497D">
                    <a:lumMod val="60000"/>
                    <a:lumOff val="40000"/>
                  </a:srgbClr>
                </a:solidFill>
                <a:latin typeface="Calibri"/>
              </a:rPr>
              <a:t>IXERP France </a:t>
            </a:r>
            <a:r>
              <a:rPr lang="fr-FR" sz="2000" kern="0" dirty="0">
                <a:solidFill>
                  <a:sysClr val="windowText" lastClr="000000">
                    <a:lumMod val="50000"/>
                    <a:lumOff val="50000"/>
                  </a:sysClr>
                </a:solidFill>
                <a:latin typeface="Calibri"/>
              </a:rPr>
              <a:t>accompagne ses client sur toutes les phases de conception, de développement, de déploiement et de maintenance de leurs applicatifs.</a:t>
            </a:r>
          </a:p>
          <a:p>
            <a:pPr fontAlgn="auto">
              <a:spcBef>
                <a:spcPts val="0"/>
              </a:spcBef>
              <a:spcAft>
                <a:spcPts val="0"/>
              </a:spcAft>
              <a:defRPr/>
            </a:pPr>
            <a:endParaRPr lang="fr-FR" sz="2000" kern="0" dirty="0">
              <a:solidFill>
                <a:sysClr val="windowText" lastClr="000000">
                  <a:lumMod val="50000"/>
                  <a:lumOff val="50000"/>
                </a:sysClr>
              </a:solidFill>
              <a:latin typeface="Calibri"/>
            </a:endParaRPr>
          </a:p>
        </p:txBody>
      </p:sp>
      <p:cxnSp>
        <p:nvCxnSpPr>
          <p:cNvPr id="11268" name="Connecteur droit 16"/>
          <p:cNvCxnSpPr>
            <a:cxnSpLocks noChangeShapeType="1"/>
          </p:cNvCxnSpPr>
          <p:nvPr/>
        </p:nvCxnSpPr>
        <p:spPr bwMode="auto">
          <a:xfrm rot="5400000">
            <a:off x="-99219" y="3998119"/>
            <a:ext cx="2357438" cy="0"/>
          </a:xfrm>
          <a:prstGeom prst="line">
            <a:avLst/>
          </a:prstGeom>
          <a:noFill/>
          <a:ln w="9525" algn="ctr">
            <a:solidFill>
              <a:srgbClr val="4A7EBB"/>
            </a:solidFill>
            <a:round/>
            <a:headEnd/>
            <a:tailEnd/>
          </a:ln>
        </p:spPr>
      </p:cxnSp>
      <p:sp>
        <p:nvSpPr>
          <p:cNvPr id="18" name="ZoneTexte 17"/>
          <p:cNvSpPr txBox="1"/>
          <p:nvPr/>
        </p:nvSpPr>
        <p:spPr>
          <a:xfrm>
            <a:off x="1222375" y="2860675"/>
            <a:ext cx="855663" cy="400050"/>
          </a:xfrm>
          <a:prstGeom prst="rect">
            <a:avLst/>
          </a:prstGeom>
          <a:noFill/>
        </p:spPr>
        <p:txBody>
          <a:bodyPr wrap="none">
            <a:spAutoFit/>
          </a:bodyPr>
          <a:lstStyle/>
          <a:p>
            <a:pPr fontAlgn="auto">
              <a:spcBef>
                <a:spcPts val="0"/>
              </a:spcBef>
              <a:spcAft>
                <a:spcPts val="0"/>
              </a:spcAft>
              <a:buFont typeface="Arial" pitchFamily="34" charset="0"/>
              <a:buChar char="•"/>
              <a:defRPr/>
            </a:pPr>
            <a:r>
              <a:rPr lang="fr-FR" sz="2000" b="1" kern="0" dirty="0">
                <a:solidFill>
                  <a:srgbClr val="EEECE1">
                    <a:lumMod val="50000"/>
                  </a:srgbClr>
                </a:solidFill>
                <a:latin typeface="Calibri"/>
              </a:rPr>
              <a:t>Audit</a:t>
            </a:r>
          </a:p>
        </p:txBody>
      </p:sp>
      <p:sp>
        <p:nvSpPr>
          <p:cNvPr id="19" name="ZoneTexte 18"/>
          <p:cNvSpPr txBox="1"/>
          <p:nvPr/>
        </p:nvSpPr>
        <p:spPr>
          <a:xfrm>
            <a:off x="1222375" y="3462338"/>
            <a:ext cx="1319213" cy="400050"/>
          </a:xfrm>
          <a:prstGeom prst="rect">
            <a:avLst/>
          </a:prstGeom>
          <a:noFill/>
        </p:spPr>
        <p:txBody>
          <a:bodyPr wrap="none">
            <a:spAutoFit/>
          </a:bodyPr>
          <a:lstStyle/>
          <a:p>
            <a:pPr fontAlgn="auto">
              <a:spcBef>
                <a:spcPts val="0"/>
              </a:spcBef>
              <a:spcAft>
                <a:spcPts val="0"/>
              </a:spcAft>
              <a:buFont typeface="Arial" pitchFamily="34" charset="0"/>
              <a:buChar char="•"/>
              <a:defRPr/>
            </a:pPr>
            <a:r>
              <a:rPr lang="fr-FR" sz="2000" b="1" kern="0" dirty="0">
                <a:solidFill>
                  <a:srgbClr val="EEECE1">
                    <a:lumMod val="50000"/>
                  </a:srgbClr>
                </a:solidFill>
                <a:latin typeface="Calibri"/>
              </a:rPr>
              <a:t>Migration</a:t>
            </a:r>
          </a:p>
        </p:txBody>
      </p:sp>
      <p:sp>
        <p:nvSpPr>
          <p:cNvPr id="20" name="ZoneTexte 19"/>
          <p:cNvSpPr txBox="1"/>
          <p:nvPr/>
        </p:nvSpPr>
        <p:spPr>
          <a:xfrm>
            <a:off x="1222375" y="3962400"/>
            <a:ext cx="985838" cy="400050"/>
          </a:xfrm>
          <a:prstGeom prst="rect">
            <a:avLst/>
          </a:prstGeom>
          <a:noFill/>
        </p:spPr>
        <p:txBody>
          <a:bodyPr wrap="none">
            <a:spAutoFit/>
          </a:bodyPr>
          <a:lstStyle/>
          <a:p>
            <a:pPr fontAlgn="auto">
              <a:spcBef>
                <a:spcPts val="0"/>
              </a:spcBef>
              <a:spcAft>
                <a:spcPts val="0"/>
              </a:spcAft>
              <a:buFont typeface="Arial" pitchFamily="34" charset="0"/>
              <a:buChar char="•"/>
              <a:defRPr/>
            </a:pPr>
            <a:r>
              <a:rPr lang="fr-FR" sz="2000" b="1" kern="0" dirty="0">
                <a:solidFill>
                  <a:srgbClr val="EEECE1">
                    <a:lumMod val="50000"/>
                  </a:srgbClr>
                </a:solidFill>
                <a:latin typeface="Calibri"/>
              </a:rPr>
              <a:t>Tuning</a:t>
            </a:r>
          </a:p>
        </p:txBody>
      </p:sp>
      <p:sp>
        <p:nvSpPr>
          <p:cNvPr id="21" name="ZoneTexte 20"/>
          <p:cNvSpPr txBox="1"/>
          <p:nvPr/>
        </p:nvSpPr>
        <p:spPr>
          <a:xfrm>
            <a:off x="1222375" y="4533900"/>
            <a:ext cx="1658938" cy="400050"/>
          </a:xfrm>
          <a:prstGeom prst="rect">
            <a:avLst/>
          </a:prstGeom>
          <a:noFill/>
        </p:spPr>
        <p:txBody>
          <a:bodyPr wrap="none">
            <a:spAutoFit/>
          </a:bodyPr>
          <a:lstStyle/>
          <a:p>
            <a:pPr fontAlgn="auto">
              <a:spcBef>
                <a:spcPts val="0"/>
              </a:spcBef>
              <a:spcAft>
                <a:spcPts val="0"/>
              </a:spcAft>
              <a:buFont typeface="Arial" pitchFamily="34" charset="0"/>
              <a:buChar char="•"/>
              <a:defRPr/>
            </a:pPr>
            <a:r>
              <a:rPr lang="fr-FR" sz="2000" b="1" kern="0" dirty="0">
                <a:solidFill>
                  <a:srgbClr val="EEECE1">
                    <a:lumMod val="50000"/>
                  </a:srgbClr>
                </a:solidFill>
                <a:latin typeface="Calibri"/>
              </a:rPr>
              <a:t>Optimisation</a:t>
            </a:r>
          </a:p>
        </p:txBody>
      </p:sp>
      <p:grpSp>
        <p:nvGrpSpPr>
          <p:cNvPr id="11273" name="Groupe 27"/>
          <p:cNvGrpSpPr>
            <a:grpSpLocks/>
          </p:cNvGrpSpPr>
          <p:nvPr/>
        </p:nvGrpSpPr>
        <p:grpSpPr bwMode="auto">
          <a:xfrm>
            <a:off x="7904163" y="152400"/>
            <a:ext cx="1057275" cy="738188"/>
            <a:chOff x="7904163" y="152400"/>
            <a:chExt cx="1057454" cy="738188"/>
          </a:xfrm>
        </p:grpSpPr>
        <p:pic>
          <p:nvPicPr>
            <p:cNvPr id="11275" name="Image 10" descr="DT03094.JPG"/>
            <p:cNvPicPr>
              <a:picLocks noChangeAspect="1"/>
            </p:cNvPicPr>
            <p:nvPr/>
          </p:nvPicPr>
          <p:blipFill>
            <a:blip r:embed="rId3"/>
            <a:srcRect/>
            <a:stretch>
              <a:fillRect/>
            </a:stretch>
          </p:blipFill>
          <p:spPr bwMode="auto">
            <a:xfrm>
              <a:off x="7904163" y="152400"/>
              <a:ext cx="1011237" cy="738188"/>
            </a:xfrm>
            <a:prstGeom prst="rect">
              <a:avLst/>
            </a:prstGeom>
            <a:noFill/>
            <a:ln w="9525">
              <a:noFill/>
              <a:miter lim="800000"/>
              <a:headEnd/>
              <a:tailEnd/>
            </a:ln>
          </p:spPr>
        </p:pic>
        <p:sp>
          <p:nvSpPr>
            <p:cNvPr id="11276" name="ZoneTexte 29"/>
            <p:cNvSpPr txBox="1">
              <a:spLocks noChangeArrowheads="1"/>
            </p:cNvSpPr>
            <p:nvPr/>
          </p:nvSpPr>
          <p:spPr bwMode="auto">
            <a:xfrm>
              <a:off x="8392230" y="240268"/>
              <a:ext cx="569387" cy="276999"/>
            </a:xfrm>
            <a:prstGeom prst="rect">
              <a:avLst/>
            </a:prstGeom>
            <a:noFill/>
            <a:ln w="9525">
              <a:noFill/>
              <a:miter lim="800000"/>
              <a:headEnd/>
              <a:tailEnd/>
            </a:ln>
          </p:spPr>
          <p:txBody>
            <a:bodyPr wrap="none">
              <a:spAutoFit/>
            </a:bodyPr>
            <a:lstStyle/>
            <a:p>
              <a:r>
                <a:rPr lang="fr-FR" b="1">
                  <a:solidFill>
                    <a:schemeClr val="bg1"/>
                  </a:solidFill>
                </a:rPr>
                <a:t>IXerp</a:t>
              </a:r>
            </a:p>
          </p:txBody>
        </p:sp>
      </p:grpSp>
      <p:sp>
        <p:nvSpPr>
          <p:cNvPr id="11274" name="ZoneTexte 11"/>
          <p:cNvSpPr txBox="1">
            <a:spLocks noChangeArrowheads="1"/>
          </p:cNvSpPr>
          <p:nvPr/>
        </p:nvSpPr>
        <p:spPr bwMode="auto">
          <a:xfrm>
            <a:off x="4419600" y="6553200"/>
            <a:ext cx="370101" cy="307777"/>
          </a:xfrm>
          <a:prstGeom prst="rect">
            <a:avLst/>
          </a:prstGeom>
          <a:noFill/>
          <a:ln w="9525">
            <a:noFill/>
            <a:miter lim="800000"/>
            <a:headEnd/>
            <a:tailEnd/>
          </a:ln>
        </p:spPr>
        <p:txBody>
          <a:bodyPr wrap="none">
            <a:spAutoFit/>
          </a:bodyPr>
          <a:lstStyle/>
          <a:p>
            <a:pPr algn="ctr"/>
            <a:r>
              <a:rPr lang="fr-FR" sz="1400" dirty="0" smtClean="0">
                <a:solidFill>
                  <a:schemeClr val="bg1"/>
                </a:solidFill>
              </a:rPr>
              <a:t>11</a:t>
            </a:r>
            <a:endParaRPr lang="fr-FR" sz="1400" dirty="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ZoneTexte 22"/>
          <p:cNvSpPr txBox="1"/>
          <p:nvPr/>
        </p:nvSpPr>
        <p:spPr>
          <a:xfrm>
            <a:off x="285750" y="1247775"/>
            <a:ext cx="8643938" cy="2124075"/>
          </a:xfrm>
          <a:prstGeom prst="rect">
            <a:avLst/>
          </a:prstGeom>
          <a:noFill/>
        </p:spPr>
        <p:txBody>
          <a:bodyPr>
            <a:spAutoFit/>
          </a:bodyPr>
          <a:lstStyle/>
          <a:p>
            <a:pPr fontAlgn="auto">
              <a:spcBef>
                <a:spcPts val="0"/>
              </a:spcBef>
              <a:spcAft>
                <a:spcPts val="0"/>
              </a:spcAft>
              <a:buClr>
                <a:srgbClr val="C00000"/>
              </a:buClr>
              <a:buFont typeface="Wingdings" pitchFamily="2" charset="2"/>
              <a:buChar char="Ø"/>
              <a:defRPr/>
            </a:pPr>
            <a:r>
              <a:rPr lang="fr-FR" sz="2400" b="1" kern="0" dirty="0">
                <a:solidFill>
                  <a:srgbClr val="EEECE1">
                    <a:lumMod val="50000"/>
                  </a:srgbClr>
                </a:solidFill>
                <a:latin typeface="Calibri"/>
              </a:rPr>
              <a:t>Une offre globale   </a:t>
            </a:r>
          </a:p>
          <a:p>
            <a:pPr fontAlgn="auto">
              <a:spcBef>
                <a:spcPts val="0"/>
              </a:spcBef>
              <a:spcAft>
                <a:spcPts val="0"/>
              </a:spcAft>
              <a:buClr>
                <a:srgbClr val="C00000"/>
              </a:buClr>
              <a:buFont typeface="Wingdings" pitchFamily="2" charset="2"/>
              <a:buChar char="Ø"/>
              <a:defRPr/>
            </a:pPr>
            <a:endParaRPr lang="fr-FR" sz="2800" b="1" kern="0" dirty="0">
              <a:solidFill>
                <a:srgbClr val="EEECE1">
                  <a:lumMod val="50000"/>
                </a:srgbClr>
              </a:solidFill>
              <a:latin typeface="Calibri"/>
            </a:endParaRPr>
          </a:p>
          <a:p>
            <a:pPr fontAlgn="auto">
              <a:spcBef>
                <a:spcPts val="0"/>
              </a:spcBef>
              <a:spcAft>
                <a:spcPts val="0"/>
              </a:spcAft>
              <a:defRPr/>
            </a:pPr>
            <a:r>
              <a:rPr lang="fr-FR" sz="2000" b="1" kern="0" dirty="0">
                <a:solidFill>
                  <a:srgbClr val="1F497D">
                    <a:lumMod val="60000"/>
                    <a:lumOff val="40000"/>
                  </a:srgbClr>
                </a:solidFill>
                <a:latin typeface="Calibri"/>
              </a:rPr>
              <a:t>IXERP France </a:t>
            </a:r>
            <a:r>
              <a:rPr lang="fr-FR" sz="2000" kern="0" dirty="0">
                <a:solidFill>
                  <a:sysClr val="windowText" lastClr="000000">
                    <a:lumMod val="50000"/>
                    <a:lumOff val="50000"/>
                  </a:sysClr>
                </a:solidFill>
                <a:latin typeface="Calibri"/>
              </a:rPr>
              <a:t>est à la disposition des entreprises pour les assister à déployer la suite de produits My SAP Business Suite à chaque phase du projet : </a:t>
            </a:r>
          </a:p>
          <a:p>
            <a:pPr fontAlgn="auto">
              <a:spcBef>
                <a:spcPts val="0"/>
              </a:spcBef>
              <a:spcAft>
                <a:spcPts val="0"/>
              </a:spcAft>
              <a:defRPr/>
            </a:pPr>
            <a:r>
              <a:rPr lang="fr-FR" sz="2000" kern="0" dirty="0">
                <a:solidFill>
                  <a:sysClr val="windowText" lastClr="000000">
                    <a:lumMod val="50000"/>
                    <a:lumOff val="50000"/>
                  </a:sysClr>
                </a:solidFill>
                <a:latin typeface="Calibri"/>
              </a:rPr>
              <a:t/>
            </a:r>
            <a:br>
              <a:rPr lang="fr-FR" sz="2000" kern="0" dirty="0">
                <a:solidFill>
                  <a:sysClr val="windowText" lastClr="000000">
                    <a:lumMod val="50000"/>
                    <a:lumOff val="50000"/>
                  </a:sysClr>
                </a:solidFill>
                <a:latin typeface="Calibri"/>
              </a:rPr>
            </a:br>
            <a:endParaRPr lang="fr-FR" sz="2000" kern="0" dirty="0">
              <a:solidFill>
                <a:sysClr val="windowText" lastClr="000000">
                  <a:lumMod val="50000"/>
                  <a:lumOff val="50000"/>
                </a:sysClr>
              </a:solidFill>
              <a:latin typeface="Calibri"/>
            </a:endParaRPr>
          </a:p>
        </p:txBody>
      </p:sp>
      <p:cxnSp>
        <p:nvCxnSpPr>
          <p:cNvPr id="12291" name="Connecteur droit 23"/>
          <p:cNvCxnSpPr>
            <a:cxnSpLocks noChangeShapeType="1"/>
          </p:cNvCxnSpPr>
          <p:nvPr/>
        </p:nvCxnSpPr>
        <p:spPr bwMode="auto">
          <a:xfrm rot="5400000">
            <a:off x="-245269" y="4426744"/>
            <a:ext cx="2643188" cy="0"/>
          </a:xfrm>
          <a:prstGeom prst="line">
            <a:avLst/>
          </a:prstGeom>
          <a:noFill/>
          <a:ln w="9525" algn="ctr">
            <a:solidFill>
              <a:srgbClr val="4A7EBB"/>
            </a:solidFill>
            <a:round/>
            <a:headEnd/>
            <a:tailEnd/>
          </a:ln>
        </p:spPr>
      </p:cxnSp>
      <p:sp>
        <p:nvSpPr>
          <p:cNvPr id="25" name="ZoneTexte 24"/>
          <p:cNvSpPr txBox="1"/>
          <p:nvPr/>
        </p:nvSpPr>
        <p:spPr>
          <a:xfrm>
            <a:off x="1290638" y="3133725"/>
            <a:ext cx="1136650" cy="400050"/>
          </a:xfrm>
          <a:prstGeom prst="rect">
            <a:avLst/>
          </a:prstGeom>
          <a:noFill/>
        </p:spPr>
        <p:txBody>
          <a:bodyPr wrap="none">
            <a:spAutoFit/>
          </a:bodyPr>
          <a:lstStyle/>
          <a:p>
            <a:pPr fontAlgn="auto">
              <a:spcBef>
                <a:spcPts val="0"/>
              </a:spcBef>
              <a:spcAft>
                <a:spcPts val="0"/>
              </a:spcAft>
              <a:buFont typeface="Arial" pitchFamily="34" charset="0"/>
              <a:buChar char="•"/>
              <a:defRPr/>
            </a:pPr>
            <a:r>
              <a:rPr lang="fr-FR" sz="2000" b="1" kern="0" dirty="0">
                <a:solidFill>
                  <a:srgbClr val="EEECE1">
                    <a:lumMod val="50000"/>
                  </a:srgbClr>
                </a:solidFill>
                <a:latin typeface="Calibri"/>
              </a:rPr>
              <a:t>Cadrage</a:t>
            </a:r>
          </a:p>
        </p:txBody>
      </p:sp>
      <p:sp>
        <p:nvSpPr>
          <p:cNvPr id="26" name="ZoneTexte 25"/>
          <p:cNvSpPr txBox="1"/>
          <p:nvPr/>
        </p:nvSpPr>
        <p:spPr>
          <a:xfrm>
            <a:off x="1290638" y="3663950"/>
            <a:ext cx="3781425" cy="400050"/>
          </a:xfrm>
          <a:prstGeom prst="rect">
            <a:avLst/>
          </a:prstGeom>
          <a:noFill/>
        </p:spPr>
        <p:txBody>
          <a:bodyPr wrap="none">
            <a:spAutoFit/>
          </a:bodyPr>
          <a:lstStyle/>
          <a:p>
            <a:pPr fontAlgn="auto">
              <a:spcBef>
                <a:spcPts val="0"/>
              </a:spcBef>
              <a:spcAft>
                <a:spcPts val="0"/>
              </a:spcAft>
              <a:buFont typeface="Arial" pitchFamily="34" charset="0"/>
              <a:buChar char="•"/>
              <a:defRPr/>
            </a:pPr>
            <a:r>
              <a:rPr lang="fr-FR" sz="2000" b="1" kern="0" dirty="0">
                <a:solidFill>
                  <a:srgbClr val="EEECE1">
                    <a:lumMod val="50000"/>
                  </a:srgbClr>
                </a:solidFill>
                <a:latin typeface="Calibri"/>
              </a:rPr>
              <a:t>Conception générale et détaillée</a:t>
            </a:r>
          </a:p>
        </p:txBody>
      </p:sp>
      <p:sp>
        <p:nvSpPr>
          <p:cNvPr id="27" name="ZoneTexte 26"/>
          <p:cNvSpPr txBox="1"/>
          <p:nvPr/>
        </p:nvSpPr>
        <p:spPr>
          <a:xfrm>
            <a:off x="1290638" y="4248150"/>
            <a:ext cx="1508125" cy="400050"/>
          </a:xfrm>
          <a:prstGeom prst="rect">
            <a:avLst/>
          </a:prstGeom>
          <a:noFill/>
        </p:spPr>
        <p:txBody>
          <a:bodyPr wrap="none">
            <a:spAutoFit/>
          </a:bodyPr>
          <a:lstStyle/>
          <a:p>
            <a:pPr fontAlgn="auto">
              <a:spcBef>
                <a:spcPts val="0"/>
              </a:spcBef>
              <a:spcAft>
                <a:spcPts val="0"/>
              </a:spcAft>
              <a:buFont typeface="Arial" pitchFamily="34" charset="0"/>
              <a:buChar char="•"/>
              <a:defRPr/>
            </a:pPr>
            <a:r>
              <a:rPr lang="fr-FR" sz="2000" b="1" kern="0" dirty="0">
                <a:solidFill>
                  <a:srgbClr val="EEECE1">
                    <a:lumMod val="50000"/>
                  </a:srgbClr>
                </a:solidFill>
                <a:latin typeface="Calibri"/>
              </a:rPr>
              <a:t>Réalisation</a:t>
            </a:r>
          </a:p>
        </p:txBody>
      </p:sp>
      <p:sp>
        <p:nvSpPr>
          <p:cNvPr id="28" name="ZoneTexte 27"/>
          <p:cNvSpPr txBox="1"/>
          <p:nvPr/>
        </p:nvSpPr>
        <p:spPr>
          <a:xfrm>
            <a:off x="1290638" y="4819650"/>
            <a:ext cx="1512887" cy="400050"/>
          </a:xfrm>
          <a:prstGeom prst="rect">
            <a:avLst/>
          </a:prstGeom>
          <a:noFill/>
        </p:spPr>
        <p:txBody>
          <a:bodyPr wrap="none">
            <a:spAutoFit/>
          </a:bodyPr>
          <a:lstStyle/>
          <a:p>
            <a:pPr fontAlgn="auto">
              <a:spcBef>
                <a:spcPts val="0"/>
              </a:spcBef>
              <a:spcAft>
                <a:spcPts val="0"/>
              </a:spcAft>
              <a:buFont typeface="Arial" pitchFamily="34" charset="0"/>
              <a:buChar char="•"/>
              <a:defRPr/>
            </a:pPr>
            <a:r>
              <a:rPr lang="fr-FR" sz="2000" b="1" kern="0" dirty="0">
                <a:solidFill>
                  <a:srgbClr val="EEECE1">
                    <a:lumMod val="50000"/>
                  </a:srgbClr>
                </a:solidFill>
                <a:latin typeface="Calibri"/>
              </a:rPr>
              <a:t>Démarrage</a:t>
            </a:r>
          </a:p>
        </p:txBody>
      </p:sp>
      <p:sp>
        <p:nvSpPr>
          <p:cNvPr id="29" name="ZoneTexte 28"/>
          <p:cNvSpPr txBox="1"/>
          <p:nvPr/>
        </p:nvSpPr>
        <p:spPr>
          <a:xfrm>
            <a:off x="1290638" y="5391150"/>
            <a:ext cx="2978150" cy="400050"/>
          </a:xfrm>
          <a:prstGeom prst="rect">
            <a:avLst/>
          </a:prstGeom>
          <a:noFill/>
        </p:spPr>
        <p:txBody>
          <a:bodyPr wrap="none">
            <a:spAutoFit/>
          </a:bodyPr>
          <a:lstStyle/>
          <a:p>
            <a:pPr fontAlgn="auto">
              <a:spcBef>
                <a:spcPts val="0"/>
              </a:spcBef>
              <a:spcAft>
                <a:spcPts val="0"/>
              </a:spcAft>
              <a:buFont typeface="Arial" pitchFamily="34" charset="0"/>
              <a:buChar char="•"/>
              <a:defRPr/>
            </a:pPr>
            <a:r>
              <a:rPr lang="fr-FR" sz="2000" b="1" kern="0" dirty="0">
                <a:solidFill>
                  <a:srgbClr val="EEECE1">
                    <a:lumMod val="50000"/>
                  </a:srgbClr>
                </a:solidFill>
                <a:latin typeface="Calibri"/>
              </a:rPr>
              <a:t>Support et Maintenance </a:t>
            </a:r>
          </a:p>
        </p:txBody>
      </p:sp>
      <p:sp>
        <p:nvSpPr>
          <p:cNvPr id="12297" name="ZoneTexte 3"/>
          <p:cNvSpPr>
            <a:spLocks noGrp="1" noChangeArrowheads="1"/>
          </p:cNvSpPr>
          <p:nvPr>
            <p:ph type="title"/>
          </p:nvPr>
        </p:nvSpPr>
        <p:spPr>
          <a:xfrm>
            <a:off x="152400" y="303213"/>
            <a:ext cx="4670425" cy="536575"/>
          </a:xfrm>
        </p:spPr>
        <p:txBody>
          <a:bodyPr wrap="none" anchor="t">
            <a:spAutoFit/>
          </a:bodyPr>
          <a:lstStyle/>
          <a:p>
            <a:pPr eaLnBrk="1" hangingPunct="1"/>
            <a:r>
              <a:rPr lang="fr-FR" sz="3200" smtClean="0">
                <a:solidFill>
                  <a:srgbClr val="004582"/>
                </a:solidFill>
                <a:latin typeface="Myriad Pro" pitchFamily="34" charset="0"/>
              </a:rPr>
              <a:t>My Sap Business Suite</a:t>
            </a:r>
          </a:p>
        </p:txBody>
      </p:sp>
      <p:grpSp>
        <p:nvGrpSpPr>
          <p:cNvPr id="12298" name="Groupe 30"/>
          <p:cNvGrpSpPr>
            <a:grpSpLocks/>
          </p:cNvGrpSpPr>
          <p:nvPr/>
        </p:nvGrpSpPr>
        <p:grpSpPr bwMode="auto">
          <a:xfrm>
            <a:off x="7904163" y="152400"/>
            <a:ext cx="1057275" cy="738188"/>
            <a:chOff x="7904163" y="152400"/>
            <a:chExt cx="1057454" cy="738188"/>
          </a:xfrm>
        </p:grpSpPr>
        <p:pic>
          <p:nvPicPr>
            <p:cNvPr id="12300" name="Image 10" descr="DT03094.JPG"/>
            <p:cNvPicPr>
              <a:picLocks noChangeAspect="1"/>
            </p:cNvPicPr>
            <p:nvPr/>
          </p:nvPicPr>
          <p:blipFill>
            <a:blip r:embed="rId3"/>
            <a:srcRect/>
            <a:stretch>
              <a:fillRect/>
            </a:stretch>
          </p:blipFill>
          <p:spPr bwMode="auto">
            <a:xfrm>
              <a:off x="7904163" y="152400"/>
              <a:ext cx="1011237" cy="738188"/>
            </a:xfrm>
            <a:prstGeom prst="rect">
              <a:avLst/>
            </a:prstGeom>
            <a:noFill/>
            <a:ln w="9525">
              <a:noFill/>
              <a:miter lim="800000"/>
              <a:headEnd/>
              <a:tailEnd/>
            </a:ln>
          </p:spPr>
        </p:pic>
        <p:sp>
          <p:nvSpPr>
            <p:cNvPr id="12301" name="ZoneTexte 32"/>
            <p:cNvSpPr txBox="1">
              <a:spLocks noChangeArrowheads="1"/>
            </p:cNvSpPr>
            <p:nvPr/>
          </p:nvSpPr>
          <p:spPr bwMode="auto">
            <a:xfrm>
              <a:off x="8392230" y="240268"/>
              <a:ext cx="569387" cy="276999"/>
            </a:xfrm>
            <a:prstGeom prst="rect">
              <a:avLst/>
            </a:prstGeom>
            <a:noFill/>
            <a:ln w="9525">
              <a:noFill/>
              <a:miter lim="800000"/>
              <a:headEnd/>
              <a:tailEnd/>
            </a:ln>
          </p:spPr>
          <p:txBody>
            <a:bodyPr wrap="none">
              <a:spAutoFit/>
            </a:bodyPr>
            <a:lstStyle/>
            <a:p>
              <a:r>
                <a:rPr lang="fr-FR" b="1">
                  <a:solidFill>
                    <a:schemeClr val="bg1"/>
                  </a:solidFill>
                </a:rPr>
                <a:t>IXerp</a:t>
              </a:r>
            </a:p>
          </p:txBody>
        </p:sp>
      </p:grpSp>
      <p:sp>
        <p:nvSpPr>
          <p:cNvPr id="12299" name="ZoneTexte 12"/>
          <p:cNvSpPr txBox="1">
            <a:spLocks noChangeArrowheads="1"/>
          </p:cNvSpPr>
          <p:nvPr/>
        </p:nvSpPr>
        <p:spPr bwMode="auto">
          <a:xfrm>
            <a:off x="4370388" y="6553200"/>
            <a:ext cx="383438" cy="307777"/>
          </a:xfrm>
          <a:prstGeom prst="rect">
            <a:avLst/>
          </a:prstGeom>
          <a:noFill/>
          <a:ln w="9525">
            <a:noFill/>
            <a:miter lim="800000"/>
            <a:headEnd/>
            <a:tailEnd/>
          </a:ln>
        </p:spPr>
        <p:txBody>
          <a:bodyPr wrap="none">
            <a:spAutoFit/>
          </a:bodyPr>
          <a:lstStyle/>
          <a:p>
            <a:pPr algn="ctr"/>
            <a:r>
              <a:rPr lang="fr-FR" sz="1400" dirty="0" smtClean="0">
                <a:solidFill>
                  <a:schemeClr val="bg1"/>
                </a:solidFill>
              </a:rPr>
              <a:t>12</a:t>
            </a:r>
            <a:endParaRPr lang="fr-FR" sz="1400" dirty="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ZoneTexte 3"/>
          <p:cNvSpPr>
            <a:spLocks noGrp="1" noChangeArrowheads="1"/>
          </p:cNvSpPr>
          <p:nvPr>
            <p:ph type="title"/>
          </p:nvPr>
        </p:nvSpPr>
        <p:spPr>
          <a:xfrm>
            <a:off x="152400" y="303213"/>
            <a:ext cx="3830638" cy="536575"/>
          </a:xfrm>
        </p:spPr>
        <p:txBody>
          <a:bodyPr wrap="none" anchor="t">
            <a:spAutoFit/>
          </a:bodyPr>
          <a:lstStyle/>
          <a:p>
            <a:pPr eaLnBrk="1" hangingPunct="1"/>
            <a:r>
              <a:rPr lang="fr-FR" sz="3200" smtClean="0">
                <a:solidFill>
                  <a:srgbClr val="004582"/>
                </a:solidFill>
                <a:latin typeface="Myriad Pro" pitchFamily="34" charset="0"/>
              </a:rPr>
              <a:t>Une expertise SAP</a:t>
            </a:r>
          </a:p>
        </p:txBody>
      </p:sp>
      <p:sp>
        <p:nvSpPr>
          <p:cNvPr id="13" name="ZoneTexte 12"/>
          <p:cNvSpPr txBox="1"/>
          <p:nvPr/>
        </p:nvSpPr>
        <p:spPr>
          <a:xfrm>
            <a:off x="500063" y="1173163"/>
            <a:ext cx="8429625" cy="4770437"/>
          </a:xfrm>
          <a:prstGeom prst="rect">
            <a:avLst/>
          </a:prstGeom>
          <a:noFill/>
        </p:spPr>
        <p:txBody>
          <a:bodyPr>
            <a:spAutoFit/>
          </a:bodyPr>
          <a:lstStyle/>
          <a:p>
            <a:pPr fontAlgn="auto">
              <a:spcBef>
                <a:spcPts val="0"/>
              </a:spcBef>
              <a:spcAft>
                <a:spcPts val="0"/>
              </a:spcAft>
              <a:buClr>
                <a:srgbClr val="C00000"/>
              </a:buClr>
              <a:buFont typeface="Wingdings" pitchFamily="2" charset="2"/>
              <a:buChar char="Ø"/>
              <a:defRPr/>
            </a:pPr>
            <a:r>
              <a:rPr lang="fr-FR" sz="1800" kern="0" dirty="0">
                <a:solidFill>
                  <a:sysClr val="windowText" lastClr="000000"/>
                </a:solidFill>
                <a:latin typeface="Calibri"/>
              </a:rPr>
              <a:t>  </a:t>
            </a:r>
            <a:r>
              <a:rPr lang="fr-FR" sz="2400" b="1" kern="0" dirty="0">
                <a:solidFill>
                  <a:srgbClr val="EEECE1">
                    <a:lumMod val="50000"/>
                  </a:srgbClr>
                </a:solidFill>
                <a:latin typeface="Calibri"/>
              </a:rPr>
              <a:t>Un savoir faire </a:t>
            </a:r>
            <a:endParaRPr lang="fr-FR" sz="2800" b="1" kern="0" dirty="0">
              <a:solidFill>
                <a:srgbClr val="EEECE1">
                  <a:lumMod val="50000"/>
                </a:srgbClr>
              </a:solidFill>
              <a:latin typeface="Calibri"/>
            </a:endParaRPr>
          </a:p>
          <a:p>
            <a:pPr fontAlgn="auto">
              <a:spcBef>
                <a:spcPts val="0"/>
              </a:spcBef>
              <a:spcAft>
                <a:spcPts val="0"/>
              </a:spcAft>
              <a:defRPr/>
            </a:pPr>
            <a:r>
              <a:rPr lang="fr-FR" sz="2000" kern="0" dirty="0">
                <a:solidFill>
                  <a:sysClr val="windowText" lastClr="000000">
                    <a:lumMod val="50000"/>
                    <a:lumOff val="50000"/>
                  </a:sysClr>
                </a:solidFill>
                <a:latin typeface="Calibri"/>
              </a:rPr>
              <a:t/>
            </a:r>
            <a:br>
              <a:rPr lang="fr-FR" sz="2000" kern="0" dirty="0">
                <a:solidFill>
                  <a:sysClr val="windowText" lastClr="000000">
                    <a:lumMod val="50000"/>
                    <a:lumOff val="50000"/>
                  </a:sysClr>
                </a:solidFill>
                <a:latin typeface="Calibri"/>
              </a:rPr>
            </a:br>
            <a:r>
              <a:rPr lang="fr-FR" sz="2000" b="1" kern="0" dirty="0">
                <a:solidFill>
                  <a:srgbClr val="1F497D">
                    <a:lumMod val="60000"/>
                    <a:lumOff val="40000"/>
                  </a:srgbClr>
                </a:solidFill>
                <a:latin typeface="Arial" charset="0"/>
              </a:rPr>
              <a:t> </a:t>
            </a:r>
            <a:r>
              <a:rPr lang="fr-FR" sz="2000" b="1" kern="0" dirty="0">
                <a:solidFill>
                  <a:srgbClr val="1F497D">
                    <a:lumMod val="60000"/>
                    <a:lumOff val="40000"/>
                  </a:srgbClr>
                </a:solidFill>
                <a:latin typeface="Calibri"/>
              </a:rPr>
              <a:t>IXERP France  </a:t>
            </a:r>
            <a:r>
              <a:rPr lang="fr-FR" sz="2000" kern="0" dirty="0">
                <a:solidFill>
                  <a:sysClr val="windowText" lastClr="000000">
                    <a:lumMod val="50000"/>
                    <a:lumOff val="50000"/>
                  </a:sysClr>
                </a:solidFill>
                <a:latin typeface="Calibri"/>
              </a:rPr>
              <a:t>accompagne  ses clients  à chaque étape  de la réalisation des projets sur les axes suivants: </a:t>
            </a:r>
          </a:p>
          <a:p>
            <a:pPr fontAlgn="auto">
              <a:spcBef>
                <a:spcPts val="0"/>
              </a:spcBef>
              <a:spcAft>
                <a:spcPts val="0"/>
              </a:spcAft>
              <a:defRPr/>
            </a:pPr>
            <a:endParaRPr lang="fr-FR" sz="2000" kern="0" dirty="0">
              <a:solidFill>
                <a:sysClr val="windowText" lastClr="000000">
                  <a:lumMod val="50000"/>
                  <a:lumOff val="50000"/>
                </a:sysClr>
              </a:solidFill>
              <a:latin typeface="Calibri"/>
            </a:endParaRPr>
          </a:p>
          <a:p>
            <a:pPr marL="457200" lvl="2" fontAlgn="auto">
              <a:spcBef>
                <a:spcPts val="0"/>
              </a:spcBef>
              <a:spcAft>
                <a:spcPts val="0"/>
              </a:spcAft>
              <a:buFont typeface="Arial" pitchFamily="34" charset="0"/>
              <a:buChar char="•"/>
              <a:defRPr/>
            </a:pPr>
            <a:r>
              <a:rPr lang="fr-FR" sz="2000" kern="0" dirty="0">
                <a:solidFill>
                  <a:sysClr val="windowText" lastClr="000000">
                    <a:lumMod val="50000"/>
                    <a:lumOff val="50000"/>
                  </a:sysClr>
                </a:solidFill>
                <a:latin typeface="Calibri"/>
              </a:rPr>
              <a:t>Conduite de projet : définition du périmètre, identification des risques, planification</a:t>
            </a:r>
          </a:p>
          <a:p>
            <a:pPr marL="457200" lvl="2" fontAlgn="auto">
              <a:spcBef>
                <a:spcPts val="0"/>
              </a:spcBef>
              <a:spcAft>
                <a:spcPts val="0"/>
              </a:spcAft>
              <a:buFont typeface="Arial" pitchFamily="34" charset="0"/>
              <a:buChar char="•"/>
              <a:defRPr/>
            </a:pPr>
            <a:endParaRPr lang="fr-FR" sz="2000" kern="0" dirty="0">
              <a:solidFill>
                <a:sysClr val="windowText" lastClr="000000">
                  <a:lumMod val="50000"/>
                  <a:lumOff val="50000"/>
                </a:sysClr>
              </a:solidFill>
              <a:latin typeface="Calibri"/>
            </a:endParaRPr>
          </a:p>
          <a:p>
            <a:pPr marL="457200" lvl="2" fontAlgn="auto">
              <a:spcBef>
                <a:spcPts val="0"/>
              </a:spcBef>
              <a:spcAft>
                <a:spcPts val="0"/>
              </a:spcAft>
              <a:buFont typeface="Arial" pitchFamily="34" charset="0"/>
              <a:buChar char="•"/>
              <a:defRPr/>
            </a:pPr>
            <a:r>
              <a:rPr lang="fr-FR" sz="2000" kern="0" dirty="0">
                <a:solidFill>
                  <a:sysClr val="windowText" lastClr="000000">
                    <a:lumMod val="50000"/>
                    <a:lumOff val="50000"/>
                  </a:sysClr>
                </a:solidFill>
                <a:latin typeface="Calibri"/>
              </a:rPr>
              <a:t>Métier &amp; Système : évolution des processus, analyse fonctionnelle, configuration de la solution</a:t>
            </a:r>
          </a:p>
          <a:p>
            <a:pPr marL="457200" lvl="2" fontAlgn="auto">
              <a:spcBef>
                <a:spcPts val="0"/>
              </a:spcBef>
              <a:spcAft>
                <a:spcPts val="0"/>
              </a:spcAft>
              <a:buFont typeface="Arial" pitchFamily="34" charset="0"/>
              <a:buChar char="•"/>
              <a:defRPr/>
            </a:pPr>
            <a:endParaRPr lang="fr-FR" sz="2000" kern="0" dirty="0">
              <a:solidFill>
                <a:sysClr val="windowText" lastClr="000000">
                  <a:lumMod val="50000"/>
                  <a:lumOff val="50000"/>
                </a:sysClr>
              </a:solidFill>
              <a:latin typeface="Calibri"/>
            </a:endParaRPr>
          </a:p>
          <a:p>
            <a:pPr marL="457200" lvl="2" fontAlgn="auto">
              <a:spcBef>
                <a:spcPts val="0"/>
              </a:spcBef>
              <a:spcAft>
                <a:spcPts val="0"/>
              </a:spcAft>
              <a:buFont typeface="Arial" pitchFamily="34" charset="0"/>
              <a:buChar char="•"/>
              <a:defRPr/>
            </a:pPr>
            <a:r>
              <a:rPr lang="fr-FR" sz="2000" kern="0" dirty="0">
                <a:solidFill>
                  <a:sysClr val="windowText" lastClr="000000">
                    <a:lumMod val="50000"/>
                    <a:lumOff val="50000"/>
                  </a:sysClr>
                </a:solidFill>
                <a:latin typeface="Calibri"/>
              </a:rPr>
              <a:t>Organisation : Plan de formation, animation de formations, conduite du changement</a:t>
            </a:r>
          </a:p>
          <a:p>
            <a:pPr fontAlgn="auto">
              <a:spcBef>
                <a:spcPts val="0"/>
              </a:spcBef>
              <a:spcAft>
                <a:spcPts val="0"/>
              </a:spcAft>
              <a:defRPr/>
            </a:pPr>
            <a:r>
              <a:rPr lang="fr-FR" sz="2000" kern="0" dirty="0">
                <a:solidFill>
                  <a:sysClr val="windowText" lastClr="000000">
                    <a:lumMod val="50000"/>
                    <a:lumOff val="50000"/>
                  </a:sysClr>
                </a:solidFill>
                <a:latin typeface="Calibri"/>
              </a:rPr>
              <a:t/>
            </a:r>
            <a:br>
              <a:rPr lang="fr-FR" sz="2000" kern="0" dirty="0">
                <a:solidFill>
                  <a:sysClr val="windowText" lastClr="000000">
                    <a:lumMod val="50000"/>
                    <a:lumOff val="50000"/>
                  </a:sysClr>
                </a:solidFill>
                <a:latin typeface="Calibri"/>
              </a:rPr>
            </a:br>
            <a:endParaRPr lang="fr-FR" sz="2000" kern="0" dirty="0">
              <a:solidFill>
                <a:sysClr val="windowText" lastClr="000000">
                  <a:lumMod val="50000"/>
                  <a:lumOff val="50000"/>
                </a:sysClr>
              </a:solidFill>
              <a:latin typeface="Calibri"/>
            </a:endParaRPr>
          </a:p>
        </p:txBody>
      </p:sp>
      <p:cxnSp>
        <p:nvCxnSpPr>
          <p:cNvPr id="13316" name="Connecteur droit 13"/>
          <p:cNvCxnSpPr>
            <a:cxnSpLocks noChangeShapeType="1"/>
          </p:cNvCxnSpPr>
          <p:nvPr/>
        </p:nvCxnSpPr>
        <p:spPr bwMode="auto">
          <a:xfrm rot="5400000">
            <a:off x="-340519" y="4074319"/>
            <a:ext cx="2357438" cy="0"/>
          </a:xfrm>
          <a:prstGeom prst="line">
            <a:avLst/>
          </a:prstGeom>
          <a:noFill/>
          <a:ln w="9525" algn="ctr">
            <a:solidFill>
              <a:srgbClr val="4A7EBB"/>
            </a:solidFill>
            <a:round/>
            <a:headEnd/>
            <a:tailEnd/>
          </a:ln>
        </p:spPr>
      </p:cxnSp>
      <p:grpSp>
        <p:nvGrpSpPr>
          <p:cNvPr id="13317" name="Groupe 14"/>
          <p:cNvGrpSpPr>
            <a:grpSpLocks/>
          </p:cNvGrpSpPr>
          <p:nvPr/>
        </p:nvGrpSpPr>
        <p:grpSpPr bwMode="auto">
          <a:xfrm>
            <a:off x="7904163" y="152400"/>
            <a:ext cx="1057275" cy="738188"/>
            <a:chOff x="7904163" y="152400"/>
            <a:chExt cx="1057454" cy="738188"/>
          </a:xfrm>
        </p:grpSpPr>
        <p:pic>
          <p:nvPicPr>
            <p:cNvPr id="13319" name="Image 10" descr="DT03094.JPG"/>
            <p:cNvPicPr>
              <a:picLocks noChangeAspect="1"/>
            </p:cNvPicPr>
            <p:nvPr/>
          </p:nvPicPr>
          <p:blipFill>
            <a:blip r:embed="rId3"/>
            <a:srcRect/>
            <a:stretch>
              <a:fillRect/>
            </a:stretch>
          </p:blipFill>
          <p:spPr bwMode="auto">
            <a:xfrm>
              <a:off x="7904163" y="152400"/>
              <a:ext cx="1011237" cy="738188"/>
            </a:xfrm>
            <a:prstGeom prst="rect">
              <a:avLst/>
            </a:prstGeom>
            <a:noFill/>
            <a:ln w="9525">
              <a:noFill/>
              <a:miter lim="800000"/>
              <a:headEnd/>
              <a:tailEnd/>
            </a:ln>
          </p:spPr>
        </p:pic>
        <p:sp>
          <p:nvSpPr>
            <p:cNvPr id="13320" name="ZoneTexte 16"/>
            <p:cNvSpPr txBox="1">
              <a:spLocks noChangeArrowheads="1"/>
            </p:cNvSpPr>
            <p:nvPr/>
          </p:nvSpPr>
          <p:spPr bwMode="auto">
            <a:xfrm>
              <a:off x="8392230" y="240268"/>
              <a:ext cx="569387" cy="276999"/>
            </a:xfrm>
            <a:prstGeom prst="rect">
              <a:avLst/>
            </a:prstGeom>
            <a:noFill/>
            <a:ln w="9525">
              <a:noFill/>
              <a:miter lim="800000"/>
              <a:headEnd/>
              <a:tailEnd/>
            </a:ln>
          </p:spPr>
          <p:txBody>
            <a:bodyPr wrap="none">
              <a:spAutoFit/>
            </a:bodyPr>
            <a:lstStyle/>
            <a:p>
              <a:r>
                <a:rPr lang="fr-FR" b="1">
                  <a:solidFill>
                    <a:schemeClr val="bg1"/>
                  </a:solidFill>
                </a:rPr>
                <a:t>IXerp</a:t>
              </a:r>
            </a:p>
          </p:txBody>
        </p:sp>
      </p:grpSp>
      <p:sp>
        <p:nvSpPr>
          <p:cNvPr id="13318" name="ZoneTexte 7"/>
          <p:cNvSpPr txBox="1">
            <a:spLocks noChangeArrowheads="1"/>
          </p:cNvSpPr>
          <p:nvPr/>
        </p:nvSpPr>
        <p:spPr bwMode="auto">
          <a:xfrm>
            <a:off x="4376738" y="6553200"/>
            <a:ext cx="383439" cy="307777"/>
          </a:xfrm>
          <a:prstGeom prst="rect">
            <a:avLst/>
          </a:prstGeom>
          <a:noFill/>
          <a:ln w="9525">
            <a:noFill/>
            <a:miter lim="800000"/>
            <a:headEnd/>
            <a:tailEnd/>
          </a:ln>
        </p:spPr>
        <p:txBody>
          <a:bodyPr wrap="none">
            <a:spAutoFit/>
          </a:bodyPr>
          <a:lstStyle/>
          <a:p>
            <a:pPr algn="ctr"/>
            <a:r>
              <a:rPr lang="fr-FR" sz="1400" dirty="0" smtClean="0">
                <a:solidFill>
                  <a:schemeClr val="bg1"/>
                </a:solidFill>
              </a:rPr>
              <a:t>13</a:t>
            </a:r>
            <a:endParaRPr lang="fr-FR" sz="1400" dirty="0">
              <a:solidFill>
                <a:schemeClr val="bg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ZoneTexte 3"/>
          <p:cNvSpPr>
            <a:spLocks noGrp="1" noChangeArrowheads="1"/>
          </p:cNvSpPr>
          <p:nvPr>
            <p:ph type="title"/>
          </p:nvPr>
        </p:nvSpPr>
        <p:spPr>
          <a:xfrm>
            <a:off x="152400" y="303213"/>
            <a:ext cx="6810375" cy="536575"/>
          </a:xfrm>
        </p:spPr>
        <p:txBody>
          <a:bodyPr wrap="none" anchor="t">
            <a:spAutoFit/>
          </a:bodyPr>
          <a:lstStyle/>
          <a:p>
            <a:pPr eaLnBrk="1" hangingPunct="1"/>
            <a:r>
              <a:rPr lang="fr-FR" sz="3200" smtClean="0">
                <a:solidFill>
                  <a:srgbClr val="004582"/>
                </a:solidFill>
                <a:latin typeface="Myriad Pro" pitchFamily="34" charset="0"/>
              </a:rPr>
              <a:t>Une couverture fonctionnelle SAP</a:t>
            </a:r>
          </a:p>
        </p:txBody>
      </p:sp>
      <p:sp>
        <p:nvSpPr>
          <p:cNvPr id="8" name="ZoneTexte 7"/>
          <p:cNvSpPr txBox="1"/>
          <p:nvPr/>
        </p:nvSpPr>
        <p:spPr>
          <a:xfrm>
            <a:off x="500063" y="1157288"/>
            <a:ext cx="8429625" cy="6310312"/>
          </a:xfrm>
          <a:prstGeom prst="rect">
            <a:avLst/>
          </a:prstGeom>
          <a:noFill/>
        </p:spPr>
        <p:txBody>
          <a:bodyPr>
            <a:spAutoFit/>
          </a:bodyPr>
          <a:lstStyle/>
          <a:p>
            <a:pPr fontAlgn="auto">
              <a:spcBef>
                <a:spcPts val="0"/>
              </a:spcBef>
              <a:spcAft>
                <a:spcPts val="0"/>
              </a:spcAft>
              <a:buClr>
                <a:srgbClr val="C00000"/>
              </a:buClr>
              <a:buFont typeface="Wingdings" pitchFamily="2" charset="2"/>
              <a:buChar char="Ø"/>
              <a:defRPr/>
            </a:pPr>
            <a:r>
              <a:rPr lang="fr-FR" sz="1800" kern="0" dirty="0">
                <a:solidFill>
                  <a:sysClr val="windowText" lastClr="000000"/>
                </a:solidFill>
                <a:latin typeface="Calibri"/>
              </a:rPr>
              <a:t>  </a:t>
            </a:r>
            <a:r>
              <a:rPr lang="fr-FR" sz="2400" b="1" kern="0" dirty="0">
                <a:solidFill>
                  <a:srgbClr val="EEECE1">
                    <a:lumMod val="50000"/>
                  </a:srgbClr>
                </a:solidFill>
                <a:latin typeface="Calibri"/>
              </a:rPr>
              <a:t>Une expertise reconnue </a:t>
            </a:r>
            <a:endParaRPr lang="fr-FR" sz="2800" b="1" kern="0" dirty="0">
              <a:solidFill>
                <a:srgbClr val="EEECE1">
                  <a:lumMod val="50000"/>
                </a:srgbClr>
              </a:solidFill>
              <a:latin typeface="Calibri"/>
            </a:endParaRPr>
          </a:p>
          <a:p>
            <a:pPr fontAlgn="auto">
              <a:spcBef>
                <a:spcPts val="0"/>
              </a:spcBef>
              <a:spcAft>
                <a:spcPts val="0"/>
              </a:spcAft>
              <a:defRPr/>
            </a:pPr>
            <a:r>
              <a:rPr lang="fr-FR" sz="2000" kern="0" dirty="0">
                <a:solidFill>
                  <a:sysClr val="windowText" lastClr="000000">
                    <a:lumMod val="50000"/>
                    <a:lumOff val="50000"/>
                  </a:sysClr>
                </a:solidFill>
                <a:latin typeface="Calibri"/>
              </a:rPr>
              <a:t/>
            </a:r>
            <a:br>
              <a:rPr lang="fr-FR" sz="2000" kern="0" dirty="0">
                <a:solidFill>
                  <a:sysClr val="windowText" lastClr="000000">
                    <a:lumMod val="50000"/>
                    <a:lumOff val="50000"/>
                  </a:sysClr>
                </a:solidFill>
                <a:latin typeface="Calibri"/>
              </a:rPr>
            </a:br>
            <a:r>
              <a:rPr lang="fr-FR" sz="2000" b="1" kern="0" dirty="0">
                <a:solidFill>
                  <a:srgbClr val="1F497D">
                    <a:lumMod val="60000"/>
                    <a:lumOff val="40000"/>
                  </a:srgbClr>
                </a:solidFill>
                <a:latin typeface="Calibri"/>
              </a:rPr>
              <a:t>IXERP France  </a:t>
            </a:r>
            <a:r>
              <a:rPr lang="fr-FR" sz="2000" kern="0" dirty="0">
                <a:solidFill>
                  <a:sysClr val="windowText" lastClr="000000">
                    <a:lumMod val="50000"/>
                    <a:lumOff val="50000"/>
                  </a:sysClr>
                </a:solidFill>
                <a:latin typeface="Calibri"/>
              </a:rPr>
              <a:t>intervient  sur l’ensemble du périmètre fonctionnel de l'offre My SAP  Suite :</a:t>
            </a:r>
          </a:p>
          <a:p>
            <a:pPr lvl="2" fontAlgn="auto">
              <a:spcBef>
                <a:spcPts val="0"/>
              </a:spcBef>
              <a:spcAft>
                <a:spcPts val="0"/>
              </a:spcAft>
              <a:defRPr/>
            </a:pPr>
            <a:endParaRPr lang="fr-FR" sz="2000" kern="0" dirty="0">
              <a:solidFill>
                <a:sysClr val="windowText" lastClr="000000">
                  <a:lumMod val="50000"/>
                  <a:lumOff val="50000"/>
                </a:sysClr>
              </a:solidFill>
              <a:latin typeface="Calibri"/>
            </a:endParaRPr>
          </a:p>
          <a:p>
            <a:pPr marL="914400" lvl="4" fontAlgn="auto">
              <a:spcBef>
                <a:spcPts val="0"/>
              </a:spcBef>
              <a:spcAft>
                <a:spcPts val="0"/>
              </a:spcAft>
              <a:buFont typeface="Arial" pitchFamily="34" charset="0"/>
              <a:buChar char="•"/>
              <a:defRPr/>
            </a:pPr>
            <a:r>
              <a:rPr lang="fr-FR" sz="2000" kern="0" dirty="0">
                <a:solidFill>
                  <a:sysClr val="windowText" lastClr="000000">
                    <a:lumMod val="50000"/>
                    <a:lumOff val="50000"/>
                  </a:sysClr>
                </a:solidFill>
                <a:latin typeface="Calibri"/>
              </a:rPr>
              <a:t> </a:t>
            </a:r>
            <a:r>
              <a:rPr lang="fr-FR" sz="2000" b="1" kern="0" dirty="0">
                <a:solidFill>
                  <a:srgbClr val="EEECE1">
                    <a:lumMod val="50000"/>
                  </a:srgbClr>
                </a:solidFill>
                <a:latin typeface="Calibri"/>
              </a:rPr>
              <a:t>Finance</a:t>
            </a:r>
          </a:p>
          <a:p>
            <a:pPr marL="914400" lvl="4" fontAlgn="auto">
              <a:spcBef>
                <a:spcPts val="0"/>
              </a:spcBef>
              <a:spcAft>
                <a:spcPts val="0"/>
              </a:spcAft>
              <a:buFont typeface="Arial" pitchFamily="34" charset="0"/>
              <a:buChar char="•"/>
              <a:defRPr/>
            </a:pPr>
            <a:endParaRPr lang="fr-FR" sz="2000" kern="0" dirty="0">
              <a:solidFill>
                <a:sysClr val="windowText" lastClr="000000">
                  <a:lumMod val="50000"/>
                  <a:lumOff val="50000"/>
                </a:sysClr>
              </a:solidFill>
              <a:latin typeface="Calibri"/>
            </a:endParaRPr>
          </a:p>
          <a:p>
            <a:pPr marL="914400" lvl="4" fontAlgn="auto">
              <a:spcBef>
                <a:spcPts val="0"/>
              </a:spcBef>
              <a:spcAft>
                <a:spcPts val="0"/>
              </a:spcAft>
              <a:buFont typeface="Arial" pitchFamily="34" charset="0"/>
              <a:buChar char="•"/>
              <a:defRPr/>
            </a:pPr>
            <a:r>
              <a:rPr lang="fr-FR" sz="2000" b="1" kern="0" dirty="0">
                <a:solidFill>
                  <a:srgbClr val="EEECE1">
                    <a:lumMod val="50000"/>
                  </a:srgbClr>
                </a:solidFill>
                <a:latin typeface="Calibri"/>
              </a:rPr>
              <a:t>Trésorerie</a:t>
            </a:r>
          </a:p>
          <a:p>
            <a:pPr marL="914400" lvl="4" fontAlgn="auto">
              <a:spcBef>
                <a:spcPts val="0"/>
              </a:spcBef>
              <a:spcAft>
                <a:spcPts val="0"/>
              </a:spcAft>
              <a:buFont typeface="Arial" pitchFamily="34" charset="0"/>
              <a:buChar char="•"/>
              <a:defRPr/>
            </a:pPr>
            <a:endParaRPr lang="fr-FR" sz="2000" kern="0" dirty="0">
              <a:solidFill>
                <a:sysClr val="windowText" lastClr="000000">
                  <a:lumMod val="50000"/>
                  <a:lumOff val="50000"/>
                </a:sysClr>
              </a:solidFill>
              <a:latin typeface="Calibri"/>
            </a:endParaRPr>
          </a:p>
          <a:p>
            <a:pPr marL="914400" lvl="4" fontAlgn="auto">
              <a:spcBef>
                <a:spcPts val="0"/>
              </a:spcBef>
              <a:spcAft>
                <a:spcPts val="0"/>
              </a:spcAft>
              <a:buFont typeface="Arial" pitchFamily="34" charset="0"/>
              <a:buChar char="•"/>
              <a:defRPr/>
            </a:pPr>
            <a:r>
              <a:rPr lang="fr-FR" sz="2000" b="1" kern="0" dirty="0">
                <a:solidFill>
                  <a:srgbClr val="EEECE1">
                    <a:lumMod val="50000"/>
                  </a:srgbClr>
                </a:solidFill>
                <a:latin typeface="Calibri"/>
              </a:rPr>
              <a:t>Loans</a:t>
            </a:r>
          </a:p>
          <a:p>
            <a:pPr marL="914400" lvl="4" fontAlgn="auto">
              <a:spcBef>
                <a:spcPts val="0"/>
              </a:spcBef>
              <a:spcAft>
                <a:spcPts val="0"/>
              </a:spcAft>
              <a:buFont typeface="Arial" pitchFamily="34" charset="0"/>
              <a:buChar char="•"/>
              <a:defRPr/>
            </a:pPr>
            <a:endParaRPr lang="fr-FR" sz="2000" kern="0" dirty="0">
              <a:solidFill>
                <a:sysClr val="windowText" lastClr="000000">
                  <a:lumMod val="50000"/>
                  <a:lumOff val="50000"/>
                </a:sysClr>
              </a:solidFill>
              <a:latin typeface="Calibri"/>
            </a:endParaRPr>
          </a:p>
          <a:p>
            <a:pPr marL="914400" lvl="4" fontAlgn="auto">
              <a:spcBef>
                <a:spcPts val="0"/>
              </a:spcBef>
              <a:spcAft>
                <a:spcPts val="0"/>
              </a:spcAft>
              <a:buFont typeface="Arial" pitchFamily="34" charset="0"/>
              <a:buChar char="•"/>
              <a:defRPr/>
            </a:pPr>
            <a:r>
              <a:rPr lang="fr-FR" sz="2000" b="1" kern="0" dirty="0">
                <a:solidFill>
                  <a:srgbClr val="EEECE1">
                    <a:lumMod val="50000"/>
                  </a:srgbClr>
                </a:solidFill>
                <a:latin typeface="Calibri"/>
              </a:rPr>
              <a:t>Contrôle de gestion</a:t>
            </a:r>
          </a:p>
          <a:p>
            <a:pPr marL="914400" lvl="4" fontAlgn="auto">
              <a:spcBef>
                <a:spcPts val="0"/>
              </a:spcBef>
              <a:spcAft>
                <a:spcPts val="0"/>
              </a:spcAft>
              <a:buFont typeface="Arial" pitchFamily="34" charset="0"/>
              <a:buChar char="•"/>
              <a:defRPr/>
            </a:pPr>
            <a:endParaRPr lang="fr-FR" sz="2000" kern="0" dirty="0">
              <a:solidFill>
                <a:sysClr val="windowText" lastClr="000000">
                  <a:lumMod val="50000"/>
                  <a:lumOff val="50000"/>
                </a:sysClr>
              </a:solidFill>
              <a:latin typeface="Calibri"/>
            </a:endParaRPr>
          </a:p>
          <a:p>
            <a:pPr marL="914400" lvl="4" fontAlgn="auto">
              <a:spcBef>
                <a:spcPts val="0"/>
              </a:spcBef>
              <a:spcAft>
                <a:spcPts val="0"/>
              </a:spcAft>
              <a:buFont typeface="Arial" pitchFamily="34" charset="0"/>
              <a:buChar char="•"/>
              <a:defRPr/>
            </a:pPr>
            <a:r>
              <a:rPr lang="fr-FR" sz="2000" b="1" kern="0" dirty="0">
                <a:solidFill>
                  <a:srgbClr val="EEECE1">
                    <a:lumMod val="50000"/>
                  </a:srgbClr>
                </a:solidFill>
                <a:latin typeface="Calibri"/>
              </a:rPr>
              <a:t>Logistique</a:t>
            </a:r>
          </a:p>
          <a:p>
            <a:pPr marL="914400" lvl="4" fontAlgn="auto">
              <a:spcBef>
                <a:spcPts val="0"/>
              </a:spcBef>
              <a:spcAft>
                <a:spcPts val="0"/>
              </a:spcAft>
              <a:buFont typeface="Arial" pitchFamily="34" charset="0"/>
              <a:buChar char="•"/>
              <a:defRPr/>
            </a:pPr>
            <a:endParaRPr lang="fr-FR" sz="2000" kern="0" dirty="0">
              <a:solidFill>
                <a:sysClr val="windowText" lastClr="000000">
                  <a:lumMod val="50000"/>
                  <a:lumOff val="50000"/>
                </a:sysClr>
              </a:solidFill>
              <a:latin typeface="Calibri"/>
            </a:endParaRPr>
          </a:p>
          <a:p>
            <a:pPr marL="914400" lvl="4" fontAlgn="auto">
              <a:spcBef>
                <a:spcPts val="0"/>
              </a:spcBef>
              <a:spcAft>
                <a:spcPts val="0"/>
              </a:spcAft>
              <a:buFont typeface="Arial" pitchFamily="34" charset="0"/>
              <a:buChar char="•"/>
              <a:defRPr/>
            </a:pPr>
            <a:r>
              <a:rPr lang="fr-FR" sz="2000" b="1" kern="0" dirty="0">
                <a:solidFill>
                  <a:srgbClr val="EEECE1">
                    <a:lumMod val="50000"/>
                  </a:srgbClr>
                </a:solidFill>
                <a:latin typeface="Calibri"/>
              </a:rPr>
              <a:t>Production</a:t>
            </a:r>
          </a:p>
          <a:p>
            <a:pPr marL="0" lvl="1" fontAlgn="auto">
              <a:spcBef>
                <a:spcPts val="0"/>
              </a:spcBef>
              <a:spcAft>
                <a:spcPts val="0"/>
              </a:spcAft>
              <a:defRPr/>
            </a:pPr>
            <a:endParaRPr lang="fr-FR" sz="2000" kern="0" dirty="0">
              <a:solidFill>
                <a:sysClr val="windowText" lastClr="000000">
                  <a:lumMod val="50000"/>
                  <a:lumOff val="50000"/>
                </a:sysClr>
              </a:solidFill>
              <a:latin typeface="Calibri"/>
            </a:endParaRPr>
          </a:p>
          <a:p>
            <a:pPr marL="0" lvl="1" fontAlgn="auto">
              <a:spcBef>
                <a:spcPts val="0"/>
              </a:spcBef>
              <a:spcAft>
                <a:spcPts val="0"/>
              </a:spcAft>
              <a:defRPr/>
            </a:pPr>
            <a:endParaRPr lang="fr-FR" sz="2000" kern="0" dirty="0">
              <a:solidFill>
                <a:sysClr val="windowText" lastClr="000000">
                  <a:lumMod val="50000"/>
                  <a:lumOff val="50000"/>
                </a:sysClr>
              </a:solidFill>
              <a:latin typeface="Calibri"/>
            </a:endParaRPr>
          </a:p>
          <a:p>
            <a:pPr marL="0" lvl="1" fontAlgn="auto">
              <a:spcBef>
                <a:spcPts val="0"/>
              </a:spcBef>
              <a:spcAft>
                <a:spcPts val="0"/>
              </a:spcAft>
              <a:defRPr/>
            </a:pPr>
            <a:endParaRPr lang="fr-FR" sz="2000" kern="0" dirty="0">
              <a:solidFill>
                <a:sysClr val="windowText" lastClr="000000">
                  <a:lumMod val="50000"/>
                  <a:lumOff val="50000"/>
                </a:sysClr>
              </a:solidFill>
              <a:latin typeface="Calibri"/>
            </a:endParaRPr>
          </a:p>
          <a:p>
            <a:pPr fontAlgn="auto">
              <a:spcBef>
                <a:spcPts val="0"/>
              </a:spcBef>
              <a:spcAft>
                <a:spcPts val="0"/>
              </a:spcAft>
              <a:defRPr/>
            </a:pPr>
            <a:endParaRPr lang="fr-FR" sz="2000" kern="0" dirty="0">
              <a:solidFill>
                <a:sysClr val="windowText" lastClr="000000">
                  <a:lumMod val="50000"/>
                  <a:lumOff val="50000"/>
                </a:sysClr>
              </a:solidFill>
              <a:latin typeface="Calibri"/>
            </a:endParaRPr>
          </a:p>
        </p:txBody>
      </p:sp>
      <p:cxnSp>
        <p:nvCxnSpPr>
          <p:cNvPr id="14340" name="Connecteur droit 8"/>
          <p:cNvCxnSpPr>
            <a:cxnSpLocks noChangeShapeType="1"/>
          </p:cNvCxnSpPr>
          <p:nvPr/>
        </p:nvCxnSpPr>
        <p:spPr bwMode="auto">
          <a:xfrm rot="5400000">
            <a:off x="-357188" y="4452938"/>
            <a:ext cx="3286125" cy="0"/>
          </a:xfrm>
          <a:prstGeom prst="line">
            <a:avLst/>
          </a:prstGeom>
          <a:noFill/>
          <a:ln w="9525" algn="ctr">
            <a:solidFill>
              <a:srgbClr val="4A7EBB"/>
            </a:solidFill>
            <a:round/>
            <a:headEnd/>
            <a:tailEnd/>
          </a:ln>
        </p:spPr>
      </p:cxnSp>
      <p:grpSp>
        <p:nvGrpSpPr>
          <p:cNvPr id="14341" name="Groupe 9"/>
          <p:cNvGrpSpPr>
            <a:grpSpLocks/>
          </p:cNvGrpSpPr>
          <p:nvPr/>
        </p:nvGrpSpPr>
        <p:grpSpPr bwMode="auto">
          <a:xfrm>
            <a:off x="7904163" y="152400"/>
            <a:ext cx="1057275" cy="738188"/>
            <a:chOff x="7904163" y="152400"/>
            <a:chExt cx="1057454" cy="738188"/>
          </a:xfrm>
        </p:grpSpPr>
        <p:pic>
          <p:nvPicPr>
            <p:cNvPr id="14343" name="Image 10" descr="DT03094.JPG"/>
            <p:cNvPicPr>
              <a:picLocks noChangeAspect="1"/>
            </p:cNvPicPr>
            <p:nvPr/>
          </p:nvPicPr>
          <p:blipFill>
            <a:blip r:embed="rId3"/>
            <a:srcRect/>
            <a:stretch>
              <a:fillRect/>
            </a:stretch>
          </p:blipFill>
          <p:spPr bwMode="auto">
            <a:xfrm>
              <a:off x="7904163" y="152400"/>
              <a:ext cx="1011237" cy="738188"/>
            </a:xfrm>
            <a:prstGeom prst="rect">
              <a:avLst/>
            </a:prstGeom>
            <a:noFill/>
            <a:ln w="9525">
              <a:noFill/>
              <a:miter lim="800000"/>
              <a:headEnd/>
              <a:tailEnd/>
            </a:ln>
          </p:spPr>
        </p:pic>
        <p:sp>
          <p:nvSpPr>
            <p:cNvPr id="14344" name="ZoneTexte 11"/>
            <p:cNvSpPr txBox="1">
              <a:spLocks noChangeArrowheads="1"/>
            </p:cNvSpPr>
            <p:nvPr/>
          </p:nvSpPr>
          <p:spPr bwMode="auto">
            <a:xfrm>
              <a:off x="8392230" y="240268"/>
              <a:ext cx="569387" cy="276999"/>
            </a:xfrm>
            <a:prstGeom prst="rect">
              <a:avLst/>
            </a:prstGeom>
            <a:noFill/>
            <a:ln w="9525">
              <a:noFill/>
              <a:miter lim="800000"/>
              <a:headEnd/>
              <a:tailEnd/>
            </a:ln>
          </p:spPr>
          <p:txBody>
            <a:bodyPr wrap="none">
              <a:spAutoFit/>
            </a:bodyPr>
            <a:lstStyle/>
            <a:p>
              <a:r>
                <a:rPr lang="fr-FR" b="1">
                  <a:solidFill>
                    <a:schemeClr val="bg1"/>
                  </a:solidFill>
                </a:rPr>
                <a:t>IXerp</a:t>
              </a:r>
            </a:p>
          </p:txBody>
        </p:sp>
      </p:grpSp>
      <p:sp>
        <p:nvSpPr>
          <p:cNvPr id="14342" name="ZoneTexte 12"/>
          <p:cNvSpPr txBox="1">
            <a:spLocks noChangeArrowheads="1"/>
          </p:cNvSpPr>
          <p:nvPr/>
        </p:nvSpPr>
        <p:spPr bwMode="auto">
          <a:xfrm>
            <a:off x="4370388" y="6553200"/>
            <a:ext cx="383438" cy="523220"/>
          </a:xfrm>
          <a:prstGeom prst="rect">
            <a:avLst/>
          </a:prstGeom>
          <a:noFill/>
          <a:ln w="9525">
            <a:noFill/>
            <a:miter lim="800000"/>
            <a:headEnd/>
            <a:tailEnd/>
          </a:ln>
        </p:spPr>
        <p:txBody>
          <a:bodyPr wrap="none">
            <a:spAutoFit/>
          </a:bodyPr>
          <a:lstStyle/>
          <a:p>
            <a:pPr algn="ctr"/>
            <a:r>
              <a:rPr lang="fr-FR" sz="1400" dirty="0" smtClean="0">
                <a:solidFill>
                  <a:schemeClr val="bg1"/>
                </a:solidFill>
              </a:rPr>
              <a:t>14</a:t>
            </a:r>
          </a:p>
          <a:p>
            <a:pPr algn="ctr"/>
            <a:endParaRPr lang="fr-FR" sz="1400" dirty="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ZoneTexte 3"/>
          <p:cNvSpPr>
            <a:spLocks noGrp="1" noChangeArrowheads="1"/>
          </p:cNvSpPr>
          <p:nvPr>
            <p:ph type="title"/>
          </p:nvPr>
        </p:nvSpPr>
        <p:spPr>
          <a:xfrm>
            <a:off x="152400" y="303213"/>
            <a:ext cx="4017446" cy="535531"/>
          </a:xfrm>
        </p:spPr>
        <p:txBody>
          <a:bodyPr wrap="none" anchor="t">
            <a:spAutoFit/>
          </a:bodyPr>
          <a:lstStyle/>
          <a:p>
            <a:pPr eaLnBrk="1" hangingPunct="1"/>
            <a:r>
              <a:rPr lang="fr-FR" sz="3200" dirty="0" smtClean="0">
                <a:solidFill>
                  <a:srgbClr val="004582"/>
                </a:solidFill>
                <a:latin typeface="Myriad Pro" pitchFamily="34" charset="0"/>
              </a:rPr>
              <a:t>Business Intelligence</a:t>
            </a:r>
          </a:p>
        </p:txBody>
      </p:sp>
      <p:sp>
        <p:nvSpPr>
          <p:cNvPr id="8" name="ZoneTexte 7"/>
          <p:cNvSpPr txBox="1"/>
          <p:nvPr/>
        </p:nvSpPr>
        <p:spPr>
          <a:xfrm>
            <a:off x="500063" y="1157288"/>
            <a:ext cx="8429625" cy="6617196"/>
          </a:xfrm>
          <a:prstGeom prst="rect">
            <a:avLst/>
          </a:prstGeom>
          <a:noFill/>
        </p:spPr>
        <p:txBody>
          <a:bodyPr>
            <a:spAutoFit/>
          </a:bodyPr>
          <a:lstStyle/>
          <a:p>
            <a:pPr fontAlgn="auto">
              <a:spcBef>
                <a:spcPts val="0"/>
              </a:spcBef>
              <a:spcAft>
                <a:spcPts val="0"/>
              </a:spcAft>
              <a:buClr>
                <a:srgbClr val="C00000"/>
              </a:buClr>
              <a:buFont typeface="Wingdings" pitchFamily="2" charset="2"/>
              <a:buChar char="Ø"/>
              <a:defRPr/>
            </a:pPr>
            <a:r>
              <a:rPr lang="fr-FR" sz="1800" kern="0" dirty="0">
                <a:solidFill>
                  <a:sysClr val="windowText" lastClr="000000"/>
                </a:solidFill>
                <a:latin typeface="Calibri"/>
              </a:rPr>
              <a:t>  </a:t>
            </a:r>
            <a:r>
              <a:rPr lang="fr-FR" sz="2400" b="1" kern="0" dirty="0">
                <a:solidFill>
                  <a:srgbClr val="EEECE1">
                    <a:lumMod val="50000"/>
                  </a:srgbClr>
                </a:solidFill>
                <a:latin typeface="Calibri"/>
              </a:rPr>
              <a:t>Une </a:t>
            </a:r>
            <a:r>
              <a:rPr lang="fr-FR" sz="2400" b="1" kern="0" dirty="0" smtClean="0">
                <a:solidFill>
                  <a:srgbClr val="EEECE1">
                    <a:lumMod val="50000"/>
                  </a:srgbClr>
                </a:solidFill>
                <a:latin typeface="Calibri"/>
              </a:rPr>
              <a:t>expérience valorisée</a:t>
            </a:r>
            <a:endParaRPr lang="fr-FR" sz="2800" b="1" kern="0" dirty="0">
              <a:solidFill>
                <a:srgbClr val="EEECE1">
                  <a:lumMod val="50000"/>
                </a:srgbClr>
              </a:solidFill>
              <a:latin typeface="Calibri"/>
            </a:endParaRPr>
          </a:p>
          <a:p>
            <a:pPr fontAlgn="auto">
              <a:spcBef>
                <a:spcPts val="0"/>
              </a:spcBef>
              <a:spcAft>
                <a:spcPts val="0"/>
              </a:spcAft>
              <a:defRPr/>
            </a:pPr>
            <a:r>
              <a:rPr lang="fr-FR" sz="2000" kern="0" dirty="0">
                <a:solidFill>
                  <a:sysClr val="windowText" lastClr="000000">
                    <a:lumMod val="50000"/>
                    <a:lumOff val="50000"/>
                  </a:sysClr>
                </a:solidFill>
                <a:latin typeface="Calibri"/>
              </a:rPr>
              <a:t/>
            </a:r>
            <a:br>
              <a:rPr lang="fr-FR" sz="2000" kern="0" dirty="0">
                <a:solidFill>
                  <a:sysClr val="windowText" lastClr="000000">
                    <a:lumMod val="50000"/>
                    <a:lumOff val="50000"/>
                  </a:sysClr>
                </a:solidFill>
                <a:latin typeface="Calibri"/>
              </a:rPr>
            </a:br>
            <a:r>
              <a:rPr lang="fr-FR" sz="2000" b="1" kern="0" dirty="0">
                <a:solidFill>
                  <a:srgbClr val="1F497D">
                    <a:lumMod val="60000"/>
                    <a:lumOff val="40000"/>
                  </a:srgbClr>
                </a:solidFill>
                <a:latin typeface="Calibri"/>
              </a:rPr>
              <a:t>IXERP France </a:t>
            </a:r>
            <a:r>
              <a:rPr lang="fr-FR" sz="2000" kern="0" dirty="0" smtClean="0">
                <a:solidFill>
                  <a:sysClr val="windowText" lastClr="000000">
                    <a:lumMod val="50000"/>
                    <a:lumOff val="50000"/>
                  </a:sysClr>
                </a:solidFill>
                <a:latin typeface="Calibri"/>
              </a:rPr>
              <a:t>a développé une expérience unique dans la vente et la mise en œuvre de systèmes décisionnels et de pilotage de  la performance, et se positionne comme le partenaire privilégié de ses clients pour la réalisation de leurs projets.</a:t>
            </a:r>
          </a:p>
          <a:p>
            <a:pPr fontAlgn="auto">
              <a:spcBef>
                <a:spcPts val="0"/>
              </a:spcBef>
              <a:spcAft>
                <a:spcPts val="0"/>
              </a:spcAft>
              <a:defRPr/>
            </a:pPr>
            <a:endParaRPr lang="fr-FR" sz="2000" kern="0" dirty="0" smtClean="0">
              <a:solidFill>
                <a:sysClr val="windowText" lastClr="000000">
                  <a:lumMod val="50000"/>
                  <a:lumOff val="50000"/>
                </a:sysClr>
              </a:solidFill>
              <a:latin typeface="Calibri"/>
            </a:endParaRPr>
          </a:p>
          <a:p>
            <a:pPr lvl="1" fontAlgn="auto">
              <a:spcBef>
                <a:spcPts val="0"/>
              </a:spcBef>
              <a:spcAft>
                <a:spcPts val="0"/>
              </a:spcAft>
              <a:buFont typeface="Arial" pitchFamily="34" charset="0"/>
              <a:buChar char="•"/>
              <a:defRPr/>
            </a:pPr>
            <a:r>
              <a:rPr lang="fr-FR" sz="2000" b="1" kern="0" dirty="0" smtClean="0">
                <a:solidFill>
                  <a:srgbClr val="EEECE1">
                    <a:lumMod val="50000"/>
                  </a:srgbClr>
                </a:solidFill>
                <a:latin typeface="Calibri"/>
              </a:rPr>
              <a:t>Analyse des besoins, </a:t>
            </a:r>
          </a:p>
          <a:p>
            <a:pPr lvl="1" fontAlgn="auto">
              <a:spcBef>
                <a:spcPts val="0"/>
              </a:spcBef>
              <a:spcAft>
                <a:spcPts val="0"/>
              </a:spcAft>
              <a:buFont typeface="Arial" pitchFamily="34" charset="0"/>
              <a:buChar char="•"/>
              <a:defRPr/>
            </a:pPr>
            <a:endParaRPr lang="fr-FR" sz="2000" b="1" kern="0" dirty="0" smtClean="0">
              <a:solidFill>
                <a:srgbClr val="EEECE1">
                  <a:lumMod val="50000"/>
                </a:srgbClr>
              </a:solidFill>
              <a:latin typeface="Calibri"/>
            </a:endParaRPr>
          </a:p>
          <a:p>
            <a:pPr lvl="1" fontAlgn="auto">
              <a:spcBef>
                <a:spcPts val="0"/>
              </a:spcBef>
              <a:spcAft>
                <a:spcPts val="0"/>
              </a:spcAft>
              <a:buFont typeface="Arial" pitchFamily="34" charset="0"/>
              <a:buChar char="•"/>
              <a:defRPr/>
            </a:pPr>
            <a:r>
              <a:rPr lang="fr-FR" sz="2000" b="1" kern="0" dirty="0" smtClean="0">
                <a:solidFill>
                  <a:srgbClr val="EEECE1">
                    <a:lumMod val="50000"/>
                  </a:srgbClr>
                </a:solidFill>
                <a:latin typeface="Calibri"/>
              </a:rPr>
              <a:t>Définition de l'architecture du système,</a:t>
            </a:r>
          </a:p>
          <a:p>
            <a:pPr lvl="1" fontAlgn="auto">
              <a:spcBef>
                <a:spcPts val="0"/>
              </a:spcBef>
              <a:spcAft>
                <a:spcPts val="0"/>
              </a:spcAft>
              <a:defRPr/>
            </a:pPr>
            <a:r>
              <a:rPr lang="fr-FR" sz="2000" b="1" kern="0" dirty="0" smtClean="0">
                <a:solidFill>
                  <a:srgbClr val="EEECE1">
                    <a:lumMod val="50000"/>
                  </a:srgbClr>
                </a:solidFill>
                <a:latin typeface="Calibri"/>
              </a:rPr>
              <a:t> </a:t>
            </a:r>
          </a:p>
          <a:p>
            <a:pPr lvl="1" fontAlgn="auto">
              <a:spcBef>
                <a:spcPts val="0"/>
              </a:spcBef>
              <a:spcAft>
                <a:spcPts val="0"/>
              </a:spcAft>
              <a:buFont typeface="Arial" pitchFamily="34" charset="0"/>
              <a:buChar char="•"/>
              <a:defRPr/>
            </a:pPr>
            <a:r>
              <a:rPr lang="fr-FR" sz="2000" b="1" kern="0" dirty="0" smtClean="0">
                <a:solidFill>
                  <a:srgbClr val="EEECE1">
                    <a:lumMod val="50000"/>
                  </a:srgbClr>
                </a:solidFill>
                <a:latin typeface="Calibri"/>
              </a:rPr>
              <a:t>Mise en place de logiciel d'extraction de données (ETL). </a:t>
            </a:r>
          </a:p>
          <a:p>
            <a:pPr lvl="1" fontAlgn="auto">
              <a:spcBef>
                <a:spcPts val="0"/>
              </a:spcBef>
              <a:spcAft>
                <a:spcPts val="0"/>
              </a:spcAft>
              <a:buFont typeface="Arial" pitchFamily="34" charset="0"/>
              <a:buChar char="•"/>
              <a:defRPr/>
            </a:pPr>
            <a:endParaRPr lang="fr-FR" sz="2000" b="1" kern="0" dirty="0" smtClean="0">
              <a:solidFill>
                <a:srgbClr val="EEECE1">
                  <a:lumMod val="50000"/>
                </a:srgbClr>
              </a:solidFill>
              <a:latin typeface="Calibri"/>
            </a:endParaRPr>
          </a:p>
          <a:p>
            <a:pPr lvl="1" fontAlgn="auto">
              <a:spcBef>
                <a:spcPts val="0"/>
              </a:spcBef>
              <a:spcAft>
                <a:spcPts val="0"/>
              </a:spcAft>
              <a:buFont typeface="Arial" pitchFamily="34" charset="0"/>
              <a:buChar char="•"/>
              <a:defRPr/>
            </a:pPr>
            <a:r>
              <a:rPr lang="fr-FR" sz="2000" b="1" kern="0" dirty="0" smtClean="0">
                <a:solidFill>
                  <a:srgbClr val="EEECE1">
                    <a:lumMod val="50000"/>
                  </a:srgbClr>
                </a:solidFill>
                <a:latin typeface="Calibri"/>
              </a:rPr>
              <a:t>Modélisation de bases de données décisionnelles (datawarehouses), </a:t>
            </a:r>
          </a:p>
          <a:p>
            <a:pPr lvl="1" fontAlgn="auto">
              <a:spcBef>
                <a:spcPts val="0"/>
              </a:spcBef>
              <a:spcAft>
                <a:spcPts val="0"/>
              </a:spcAft>
              <a:buFont typeface="Arial" pitchFamily="34" charset="0"/>
              <a:buChar char="•"/>
              <a:defRPr/>
            </a:pPr>
            <a:endParaRPr lang="fr-FR" sz="2000" b="1" kern="0" dirty="0" smtClean="0">
              <a:solidFill>
                <a:srgbClr val="EEECE1">
                  <a:lumMod val="50000"/>
                </a:srgbClr>
              </a:solidFill>
              <a:latin typeface="Calibri"/>
            </a:endParaRPr>
          </a:p>
          <a:p>
            <a:pPr lvl="1" fontAlgn="auto">
              <a:spcBef>
                <a:spcPts val="0"/>
              </a:spcBef>
              <a:spcAft>
                <a:spcPts val="0"/>
              </a:spcAft>
              <a:buFont typeface="Arial" pitchFamily="34" charset="0"/>
              <a:buChar char="•"/>
              <a:defRPr/>
            </a:pPr>
            <a:r>
              <a:rPr lang="fr-FR" sz="2000" b="1" kern="0" dirty="0" smtClean="0">
                <a:solidFill>
                  <a:srgbClr val="EEECE1">
                    <a:lumMod val="50000"/>
                  </a:srgbClr>
                </a:solidFill>
                <a:latin typeface="Calibri"/>
              </a:rPr>
              <a:t>Reporting et analyse multidimensionnelle </a:t>
            </a:r>
          </a:p>
          <a:p>
            <a:pPr fontAlgn="auto">
              <a:spcBef>
                <a:spcPts val="0"/>
              </a:spcBef>
              <a:spcAft>
                <a:spcPts val="0"/>
              </a:spcAft>
              <a:defRPr/>
            </a:pPr>
            <a:endParaRPr lang="fr-FR" sz="2000" kern="0" dirty="0">
              <a:solidFill>
                <a:sysClr val="windowText" lastClr="000000">
                  <a:lumMod val="50000"/>
                  <a:lumOff val="50000"/>
                </a:sysClr>
              </a:solidFill>
              <a:latin typeface="Calibri"/>
            </a:endParaRPr>
          </a:p>
          <a:p>
            <a:pPr marL="0" lvl="1" fontAlgn="auto">
              <a:spcBef>
                <a:spcPts val="0"/>
              </a:spcBef>
              <a:spcAft>
                <a:spcPts val="0"/>
              </a:spcAft>
              <a:defRPr/>
            </a:pPr>
            <a:endParaRPr lang="fr-FR" sz="2000" kern="0" dirty="0">
              <a:solidFill>
                <a:sysClr val="windowText" lastClr="000000">
                  <a:lumMod val="50000"/>
                  <a:lumOff val="50000"/>
                </a:sysClr>
              </a:solidFill>
              <a:latin typeface="Calibri"/>
            </a:endParaRPr>
          </a:p>
          <a:p>
            <a:pPr marL="0" lvl="1" fontAlgn="auto">
              <a:spcBef>
                <a:spcPts val="0"/>
              </a:spcBef>
              <a:spcAft>
                <a:spcPts val="0"/>
              </a:spcAft>
              <a:defRPr/>
            </a:pPr>
            <a:endParaRPr lang="fr-FR" sz="2000" kern="0" dirty="0">
              <a:solidFill>
                <a:sysClr val="windowText" lastClr="000000">
                  <a:lumMod val="50000"/>
                  <a:lumOff val="50000"/>
                </a:sysClr>
              </a:solidFill>
              <a:latin typeface="Calibri"/>
            </a:endParaRPr>
          </a:p>
          <a:p>
            <a:pPr marL="0" lvl="1" fontAlgn="auto">
              <a:spcBef>
                <a:spcPts val="0"/>
              </a:spcBef>
              <a:spcAft>
                <a:spcPts val="0"/>
              </a:spcAft>
              <a:defRPr/>
            </a:pPr>
            <a:endParaRPr lang="fr-FR" sz="2000" kern="0" dirty="0">
              <a:solidFill>
                <a:sysClr val="windowText" lastClr="000000">
                  <a:lumMod val="50000"/>
                  <a:lumOff val="50000"/>
                </a:sysClr>
              </a:solidFill>
              <a:latin typeface="Calibri"/>
            </a:endParaRPr>
          </a:p>
          <a:p>
            <a:pPr fontAlgn="auto">
              <a:spcBef>
                <a:spcPts val="0"/>
              </a:spcBef>
              <a:spcAft>
                <a:spcPts val="0"/>
              </a:spcAft>
              <a:defRPr/>
            </a:pPr>
            <a:endParaRPr lang="fr-FR" sz="2000" kern="0" dirty="0">
              <a:solidFill>
                <a:sysClr val="windowText" lastClr="000000">
                  <a:lumMod val="50000"/>
                  <a:lumOff val="50000"/>
                </a:sysClr>
              </a:solidFill>
              <a:latin typeface="Calibri"/>
            </a:endParaRPr>
          </a:p>
        </p:txBody>
      </p:sp>
      <p:grpSp>
        <p:nvGrpSpPr>
          <p:cNvPr id="2" name="Groupe 9"/>
          <p:cNvGrpSpPr>
            <a:grpSpLocks/>
          </p:cNvGrpSpPr>
          <p:nvPr/>
        </p:nvGrpSpPr>
        <p:grpSpPr bwMode="auto">
          <a:xfrm>
            <a:off x="7904163" y="152400"/>
            <a:ext cx="1057275" cy="738188"/>
            <a:chOff x="7904163" y="152400"/>
            <a:chExt cx="1057454" cy="738188"/>
          </a:xfrm>
        </p:grpSpPr>
        <p:pic>
          <p:nvPicPr>
            <p:cNvPr id="14343" name="Image 10" descr="DT03094.JPG"/>
            <p:cNvPicPr>
              <a:picLocks noChangeAspect="1"/>
            </p:cNvPicPr>
            <p:nvPr/>
          </p:nvPicPr>
          <p:blipFill>
            <a:blip r:embed="rId3"/>
            <a:srcRect/>
            <a:stretch>
              <a:fillRect/>
            </a:stretch>
          </p:blipFill>
          <p:spPr bwMode="auto">
            <a:xfrm>
              <a:off x="7904163" y="152400"/>
              <a:ext cx="1011237" cy="738188"/>
            </a:xfrm>
            <a:prstGeom prst="rect">
              <a:avLst/>
            </a:prstGeom>
            <a:noFill/>
            <a:ln w="9525">
              <a:noFill/>
              <a:miter lim="800000"/>
              <a:headEnd/>
              <a:tailEnd/>
            </a:ln>
          </p:spPr>
        </p:pic>
        <p:sp>
          <p:nvSpPr>
            <p:cNvPr id="14344" name="ZoneTexte 11"/>
            <p:cNvSpPr txBox="1">
              <a:spLocks noChangeArrowheads="1"/>
            </p:cNvSpPr>
            <p:nvPr/>
          </p:nvSpPr>
          <p:spPr bwMode="auto">
            <a:xfrm>
              <a:off x="8392230" y="240268"/>
              <a:ext cx="569387" cy="276999"/>
            </a:xfrm>
            <a:prstGeom prst="rect">
              <a:avLst/>
            </a:prstGeom>
            <a:noFill/>
            <a:ln w="9525">
              <a:noFill/>
              <a:miter lim="800000"/>
              <a:headEnd/>
              <a:tailEnd/>
            </a:ln>
          </p:spPr>
          <p:txBody>
            <a:bodyPr wrap="none">
              <a:spAutoFit/>
            </a:bodyPr>
            <a:lstStyle/>
            <a:p>
              <a:r>
                <a:rPr lang="fr-FR" b="1">
                  <a:solidFill>
                    <a:schemeClr val="bg1"/>
                  </a:solidFill>
                </a:rPr>
                <a:t>IXerp</a:t>
              </a:r>
            </a:p>
          </p:txBody>
        </p:sp>
      </p:grpSp>
      <p:sp>
        <p:nvSpPr>
          <p:cNvPr id="14342" name="ZoneTexte 12"/>
          <p:cNvSpPr txBox="1">
            <a:spLocks noChangeArrowheads="1"/>
          </p:cNvSpPr>
          <p:nvPr/>
        </p:nvSpPr>
        <p:spPr bwMode="auto">
          <a:xfrm>
            <a:off x="4370388" y="6553200"/>
            <a:ext cx="382587" cy="307975"/>
          </a:xfrm>
          <a:prstGeom prst="rect">
            <a:avLst/>
          </a:prstGeom>
          <a:noFill/>
          <a:ln w="9525">
            <a:noFill/>
            <a:miter lim="800000"/>
            <a:headEnd/>
            <a:tailEnd/>
          </a:ln>
        </p:spPr>
        <p:txBody>
          <a:bodyPr wrap="none">
            <a:spAutoFit/>
          </a:bodyPr>
          <a:lstStyle/>
          <a:p>
            <a:pPr algn="ctr"/>
            <a:r>
              <a:rPr lang="fr-FR" sz="1400" dirty="0" smtClean="0">
                <a:solidFill>
                  <a:schemeClr val="bg1"/>
                </a:solidFill>
              </a:rPr>
              <a:t>15</a:t>
            </a:r>
            <a:endParaRPr lang="fr-FR" sz="1400" dirty="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ZoneTexte 3"/>
          <p:cNvSpPr>
            <a:spLocks noGrp="1" noChangeArrowheads="1"/>
          </p:cNvSpPr>
          <p:nvPr>
            <p:ph type="title"/>
          </p:nvPr>
        </p:nvSpPr>
        <p:spPr>
          <a:xfrm>
            <a:off x="152400" y="303213"/>
            <a:ext cx="5102679" cy="535531"/>
          </a:xfrm>
        </p:spPr>
        <p:txBody>
          <a:bodyPr wrap="none" anchor="t">
            <a:spAutoFit/>
          </a:bodyPr>
          <a:lstStyle/>
          <a:p>
            <a:pPr eaLnBrk="1" hangingPunct="1"/>
            <a:r>
              <a:rPr lang="fr-FR" sz="3200" dirty="0" smtClean="0">
                <a:solidFill>
                  <a:srgbClr val="004582"/>
                </a:solidFill>
                <a:latin typeface="Myriad Pro" pitchFamily="34" charset="0"/>
              </a:rPr>
              <a:t>Pilotage de la Performance</a:t>
            </a:r>
          </a:p>
        </p:txBody>
      </p:sp>
      <p:sp>
        <p:nvSpPr>
          <p:cNvPr id="8" name="ZoneTexte 7"/>
          <p:cNvSpPr txBox="1"/>
          <p:nvPr/>
        </p:nvSpPr>
        <p:spPr>
          <a:xfrm>
            <a:off x="500063" y="1157288"/>
            <a:ext cx="8429625" cy="4770537"/>
          </a:xfrm>
          <a:prstGeom prst="rect">
            <a:avLst/>
          </a:prstGeom>
          <a:noFill/>
        </p:spPr>
        <p:txBody>
          <a:bodyPr>
            <a:spAutoFit/>
          </a:bodyPr>
          <a:lstStyle/>
          <a:p>
            <a:pPr fontAlgn="auto">
              <a:spcBef>
                <a:spcPts val="0"/>
              </a:spcBef>
              <a:spcAft>
                <a:spcPts val="0"/>
              </a:spcAft>
              <a:buClr>
                <a:srgbClr val="C00000"/>
              </a:buClr>
              <a:buFont typeface="Wingdings" pitchFamily="2" charset="2"/>
              <a:buChar char="Ø"/>
              <a:defRPr/>
            </a:pPr>
            <a:r>
              <a:rPr lang="fr-FR" sz="1800" kern="0" dirty="0">
                <a:solidFill>
                  <a:sysClr val="windowText" lastClr="000000"/>
                </a:solidFill>
                <a:latin typeface="Calibri"/>
              </a:rPr>
              <a:t>  </a:t>
            </a:r>
            <a:r>
              <a:rPr lang="fr-FR" sz="2400" b="1" kern="0" dirty="0">
                <a:solidFill>
                  <a:srgbClr val="EEECE1">
                    <a:lumMod val="50000"/>
                  </a:srgbClr>
                </a:solidFill>
                <a:latin typeface="Calibri"/>
              </a:rPr>
              <a:t>Une expertise reconnue </a:t>
            </a:r>
            <a:endParaRPr lang="fr-FR" sz="2800" b="1" kern="0" dirty="0">
              <a:solidFill>
                <a:srgbClr val="EEECE1">
                  <a:lumMod val="50000"/>
                </a:srgbClr>
              </a:solidFill>
              <a:latin typeface="Calibri"/>
            </a:endParaRPr>
          </a:p>
          <a:p>
            <a:r>
              <a:rPr lang="fr-FR" sz="2000" kern="0" dirty="0" smtClean="0">
                <a:solidFill>
                  <a:sysClr val="windowText" lastClr="000000">
                    <a:lumMod val="50000"/>
                    <a:lumOff val="50000"/>
                  </a:sysClr>
                </a:solidFill>
                <a:latin typeface="Calibri"/>
              </a:rPr>
              <a:t/>
            </a:r>
            <a:br>
              <a:rPr lang="fr-FR" sz="2000" kern="0" dirty="0" smtClean="0">
                <a:solidFill>
                  <a:sysClr val="windowText" lastClr="000000">
                    <a:lumMod val="50000"/>
                    <a:lumOff val="50000"/>
                  </a:sysClr>
                </a:solidFill>
                <a:latin typeface="Calibri"/>
              </a:rPr>
            </a:br>
            <a:r>
              <a:rPr lang="fr-FR" sz="2000" kern="0" dirty="0" smtClean="0">
                <a:solidFill>
                  <a:sysClr val="windowText" lastClr="000000">
                    <a:lumMod val="50000"/>
                    <a:lumOff val="50000"/>
                  </a:sysClr>
                </a:solidFill>
                <a:latin typeface="Calibri"/>
              </a:rPr>
              <a:t>Dans les domaines de la business intelligence et du pilotage de la Performance, </a:t>
            </a:r>
            <a:r>
              <a:rPr lang="fr-FR" sz="2000" b="1" kern="0" dirty="0" smtClean="0">
                <a:solidFill>
                  <a:srgbClr val="1F497D">
                    <a:lumMod val="60000"/>
                    <a:lumOff val="40000"/>
                  </a:srgbClr>
                </a:solidFill>
                <a:latin typeface="Calibri"/>
              </a:rPr>
              <a:t>notre valeur ajoutée repose sur : </a:t>
            </a:r>
          </a:p>
          <a:p>
            <a:endParaRPr lang="fr-FR" sz="2000" b="1" kern="0" dirty="0" smtClean="0">
              <a:solidFill>
                <a:srgbClr val="1F497D">
                  <a:lumMod val="60000"/>
                  <a:lumOff val="40000"/>
                </a:srgbClr>
              </a:solidFill>
              <a:latin typeface="Calibri"/>
            </a:endParaRPr>
          </a:p>
          <a:p>
            <a:pPr>
              <a:buClr>
                <a:srgbClr val="C00000"/>
              </a:buClr>
              <a:buFont typeface="Wingdings" pitchFamily="2" charset="2"/>
              <a:buChar char="ü"/>
            </a:pPr>
            <a:r>
              <a:rPr lang="fr-FR" sz="2000" kern="0" dirty="0" smtClean="0">
                <a:solidFill>
                  <a:sysClr val="windowText" lastClr="000000">
                    <a:lumMod val="50000"/>
                    <a:lumOff val="50000"/>
                  </a:sysClr>
                </a:solidFill>
                <a:latin typeface="Calibri"/>
              </a:rPr>
              <a:t>Une démarche " coaching " ou " co-réalisation " qui permet un transfert de nos compétences vers les équipes de nos clients, </a:t>
            </a:r>
          </a:p>
          <a:p>
            <a:pPr>
              <a:buFont typeface="Wingdings" pitchFamily="2" charset="2"/>
              <a:buChar char="ü"/>
            </a:pPr>
            <a:endParaRPr lang="fr-FR" sz="2000" kern="0" dirty="0" smtClean="0">
              <a:solidFill>
                <a:sysClr val="windowText" lastClr="000000">
                  <a:lumMod val="50000"/>
                  <a:lumOff val="50000"/>
                </a:sysClr>
              </a:solidFill>
              <a:latin typeface="Calibri"/>
            </a:endParaRPr>
          </a:p>
          <a:p>
            <a:pPr>
              <a:buClr>
                <a:srgbClr val="C00000"/>
              </a:buClr>
              <a:buFont typeface="Wingdings" pitchFamily="2" charset="2"/>
              <a:buChar char="ü"/>
            </a:pPr>
            <a:r>
              <a:rPr lang="fr-FR" sz="2000" kern="0" dirty="0" smtClean="0">
                <a:solidFill>
                  <a:sysClr val="windowText" lastClr="000000">
                    <a:lumMod val="50000"/>
                    <a:lumOff val="50000"/>
                  </a:sysClr>
                </a:solidFill>
                <a:latin typeface="Calibri"/>
              </a:rPr>
              <a:t>Des consultants maîtrisant à la fois le Métier sur lequel ou lesquels portent les projets (Contrôle de gestion, achats, logistique, …) que la technologie des logiciels mis en œuvre, </a:t>
            </a:r>
          </a:p>
          <a:p>
            <a:endParaRPr lang="fr-FR" sz="2000" kern="0" dirty="0" smtClean="0">
              <a:solidFill>
                <a:sysClr val="windowText" lastClr="000000">
                  <a:lumMod val="50000"/>
                  <a:lumOff val="50000"/>
                </a:sysClr>
              </a:solidFill>
              <a:latin typeface="Calibri"/>
            </a:endParaRPr>
          </a:p>
          <a:p>
            <a:pPr>
              <a:buClr>
                <a:srgbClr val="C00000"/>
              </a:buClr>
              <a:buFont typeface="Wingdings" pitchFamily="2" charset="2"/>
              <a:buChar char="ü"/>
            </a:pPr>
            <a:r>
              <a:rPr lang="fr-FR" sz="2000" kern="0" dirty="0" smtClean="0">
                <a:solidFill>
                  <a:sysClr val="windowText" lastClr="000000">
                    <a:lumMod val="50000"/>
                    <a:lumOff val="50000"/>
                  </a:sysClr>
                </a:solidFill>
                <a:latin typeface="Calibri"/>
              </a:rPr>
              <a:t>La connaissance et la maîtrise des « Meilleures Pratiques » tant Métiers (Contrôle de gestion par exemple) que de « Mise en œuvre des solutions </a:t>
            </a:r>
            <a:r>
              <a:rPr lang="fr-FR" sz="2000" kern="0" dirty="0" err="1" smtClean="0">
                <a:solidFill>
                  <a:sysClr val="windowText" lastClr="000000">
                    <a:lumMod val="50000"/>
                    <a:lumOff val="50000"/>
                  </a:sysClr>
                </a:solidFill>
                <a:latin typeface="Calibri"/>
              </a:rPr>
              <a:t>Cognos</a:t>
            </a:r>
            <a:r>
              <a:rPr lang="fr-FR" sz="2000" kern="0" dirty="0" smtClean="0">
                <a:solidFill>
                  <a:sysClr val="windowText" lastClr="000000">
                    <a:lumMod val="50000"/>
                    <a:lumOff val="50000"/>
                  </a:sysClr>
                </a:solidFill>
                <a:latin typeface="Calibri"/>
              </a:rPr>
              <a:t>. </a:t>
            </a:r>
            <a:endParaRPr lang="fr-FR" sz="2000" kern="0" dirty="0">
              <a:solidFill>
                <a:sysClr val="windowText" lastClr="000000">
                  <a:lumMod val="50000"/>
                  <a:lumOff val="50000"/>
                </a:sysClr>
              </a:solidFill>
              <a:latin typeface="Calibri"/>
            </a:endParaRPr>
          </a:p>
        </p:txBody>
      </p:sp>
      <p:grpSp>
        <p:nvGrpSpPr>
          <p:cNvPr id="2" name="Groupe 9"/>
          <p:cNvGrpSpPr>
            <a:grpSpLocks/>
          </p:cNvGrpSpPr>
          <p:nvPr/>
        </p:nvGrpSpPr>
        <p:grpSpPr bwMode="auto">
          <a:xfrm>
            <a:off x="7904163" y="152400"/>
            <a:ext cx="1057275" cy="738188"/>
            <a:chOff x="7904163" y="152400"/>
            <a:chExt cx="1057454" cy="738188"/>
          </a:xfrm>
        </p:grpSpPr>
        <p:pic>
          <p:nvPicPr>
            <p:cNvPr id="14343" name="Image 10" descr="DT03094.JPG"/>
            <p:cNvPicPr>
              <a:picLocks noChangeAspect="1"/>
            </p:cNvPicPr>
            <p:nvPr/>
          </p:nvPicPr>
          <p:blipFill>
            <a:blip r:embed="rId3"/>
            <a:srcRect/>
            <a:stretch>
              <a:fillRect/>
            </a:stretch>
          </p:blipFill>
          <p:spPr bwMode="auto">
            <a:xfrm>
              <a:off x="7904163" y="152400"/>
              <a:ext cx="1011237" cy="738188"/>
            </a:xfrm>
            <a:prstGeom prst="rect">
              <a:avLst/>
            </a:prstGeom>
            <a:noFill/>
            <a:ln w="9525">
              <a:noFill/>
              <a:miter lim="800000"/>
              <a:headEnd/>
              <a:tailEnd/>
            </a:ln>
          </p:spPr>
        </p:pic>
        <p:sp>
          <p:nvSpPr>
            <p:cNvPr id="14344" name="ZoneTexte 11"/>
            <p:cNvSpPr txBox="1">
              <a:spLocks noChangeArrowheads="1"/>
            </p:cNvSpPr>
            <p:nvPr/>
          </p:nvSpPr>
          <p:spPr bwMode="auto">
            <a:xfrm>
              <a:off x="8392230" y="240268"/>
              <a:ext cx="569387" cy="276999"/>
            </a:xfrm>
            <a:prstGeom prst="rect">
              <a:avLst/>
            </a:prstGeom>
            <a:noFill/>
            <a:ln w="9525">
              <a:noFill/>
              <a:miter lim="800000"/>
              <a:headEnd/>
              <a:tailEnd/>
            </a:ln>
          </p:spPr>
          <p:txBody>
            <a:bodyPr wrap="none">
              <a:spAutoFit/>
            </a:bodyPr>
            <a:lstStyle/>
            <a:p>
              <a:r>
                <a:rPr lang="fr-FR" b="1">
                  <a:solidFill>
                    <a:schemeClr val="bg1"/>
                  </a:solidFill>
                </a:rPr>
                <a:t>IXerp</a:t>
              </a:r>
            </a:p>
          </p:txBody>
        </p:sp>
      </p:grpSp>
      <p:sp>
        <p:nvSpPr>
          <p:cNvPr id="14342" name="ZoneTexte 12"/>
          <p:cNvSpPr txBox="1">
            <a:spLocks noChangeArrowheads="1"/>
          </p:cNvSpPr>
          <p:nvPr/>
        </p:nvSpPr>
        <p:spPr bwMode="auto">
          <a:xfrm>
            <a:off x="4370388" y="6553200"/>
            <a:ext cx="383438" cy="523220"/>
          </a:xfrm>
          <a:prstGeom prst="rect">
            <a:avLst/>
          </a:prstGeom>
          <a:noFill/>
          <a:ln w="9525">
            <a:noFill/>
            <a:miter lim="800000"/>
            <a:headEnd/>
            <a:tailEnd/>
          </a:ln>
        </p:spPr>
        <p:txBody>
          <a:bodyPr wrap="none">
            <a:spAutoFit/>
          </a:bodyPr>
          <a:lstStyle/>
          <a:p>
            <a:pPr algn="ctr"/>
            <a:r>
              <a:rPr lang="fr-FR" sz="1400" dirty="0" smtClean="0">
                <a:solidFill>
                  <a:schemeClr val="bg1"/>
                </a:solidFill>
              </a:rPr>
              <a:t>16</a:t>
            </a:r>
          </a:p>
          <a:p>
            <a:pPr algn="ctr"/>
            <a:endParaRPr lang="fr-FR" sz="1400" dirty="0">
              <a:solidFill>
                <a:schemeClr val="bg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ZoneTexte 3"/>
          <p:cNvSpPr>
            <a:spLocks noGrp="1" noChangeArrowheads="1"/>
          </p:cNvSpPr>
          <p:nvPr>
            <p:ph type="title"/>
          </p:nvPr>
        </p:nvSpPr>
        <p:spPr>
          <a:xfrm>
            <a:off x="152400" y="303213"/>
            <a:ext cx="2964273" cy="535531"/>
          </a:xfrm>
        </p:spPr>
        <p:txBody>
          <a:bodyPr wrap="none" anchor="t">
            <a:spAutoFit/>
          </a:bodyPr>
          <a:lstStyle/>
          <a:p>
            <a:pPr eaLnBrk="1" hangingPunct="1"/>
            <a:r>
              <a:rPr lang="fr-FR" sz="3200" dirty="0" smtClean="0">
                <a:solidFill>
                  <a:srgbClr val="004582"/>
                </a:solidFill>
                <a:latin typeface="Myriad Pro" pitchFamily="34" charset="0"/>
              </a:rPr>
              <a:t>IXERP Training </a:t>
            </a:r>
          </a:p>
        </p:txBody>
      </p:sp>
      <p:sp>
        <p:nvSpPr>
          <p:cNvPr id="13" name="ZoneTexte 12"/>
          <p:cNvSpPr txBox="1"/>
          <p:nvPr/>
        </p:nvSpPr>
        <p:spPr>
          <a:xfrm>
            <a:off x="457200" y="1219200"/>
            <a:ext cx="8429625" cy="5170646"/>
          </a:xfrm>
          <a:prstGeom prst="rect">
            <a:avLst/>
          </a:prstGeom>
          <a:noFill/>
        </p:spPr>
        <p:txBody>
          <a:bodyPr>
            <a:spAutoFit/>
          </a:bodyPr>
          <a:lstStyle/>
          <a:p>
            <a:pPr marL="0" lvl="1" fontAlgn="auto">
              <a:spcBef>
                <a:spcPts val="0"/>
              </a:spcBef>
              <a:spcAft>
                <a:spcPts val="0"/>
              </a:spcAft>
              <a:buClr>
                <a:srgbClr val="C00000"/>
              </a:buClr>
              <a:buFont typeface="Wingdings" pitchFamily="2" charset="2"/>
              <a:buChar char="Ø"/>
              <a:defRPr/>
            </a:pPr>
            <a:r>
              <a:rPr lang="fr-FR" sz="2400" b="1" kern="0" dirty="0" smtClean="0">
                <a:solidFill>
                  <a:srgbClr val="EEECE1">
                    <a:lumMod val="50000"/>
                  </a:srgbClr>
                </a:solidFill>
                <a:latin typeface="Calibri"/>
              </a:rPr>
              <a:t> Un nouveau regard sur la formation</a:t>
            </a:r>
          </a:p>
          <a:p>
            <a:pPr marL="0" lvl="1" fontAlgn="auto">
              <a:spcBef>
                <a:spcPts val="0"/>
              </a:spcBef>
              <a:spcAft>
                <a:spcPts val="0"/>
              </a:spcAft>
              <a:defRPr/>
            </a:pPr>
            <a:endParaRPr lang="fr-FR" sz="1400" b="1" kern="0" dirty="0" smtClean="0">
              <a:solidFill>
                <a:srgbClr val="EEECE1">
                  <a:lumMod val="50000"/>
                </a:srgbClr>
              </a:solidFill>
              <a:latin typeface="Calibri"/>
            </a:endParaRPr>
          </a:p>
          <a:p>
            <a:pPr marL="0" lvl="1" fontAlgn="auto">
              <a:spcBef>
                <a:spcPts val="0"/>
              </a:spcBef>
              <a:spcAft>
                <a:spcPts val="0"/>
              </a:spcAft>
              <a:defRPr/>
            </a:pPr>
            <a:r>
              <a:rPr lang="fr-FR" sz="2000" b="1" kern="0" dirty="0" smtClean="0">
                <a:solidFill>
                  <a:srgbClr val="1F497D">
                    <a:lumMod val="60000"/>
                    <a:lumOff val="40000"/>
                  </a:srgbClr>
                </a:solidFill>
                <a:latin typeface="Calibri"/>
              </a:rPr>
              <a:t>IXERP </a:t>
            </a:r>
            <a:r>
              <a:rPr lang="fr-FR" sz="2000" b="1" kern="0" dirty="0">
                <a:solidFill>
                  <a:srgbClr val="1F497D">
                    <a:lumMod val="60000"/>
                    <a:lumOff val="40000"/>
                  </a:srgbClr>
                </a:solidFill>
                <a:latin typeface="Calibri"/>
              </a:rPr>
              <a:t>France </a:t>
            </a:r>
            <a:r>
              <a:rPr lang="fr-FR" sz="2000" kern="0" dirty="0" smtClean="0">
                <a:solidFill>
                  <a:sysClr val="windowText" lastClr="000000">
                    <a:lumMod val="50000"/>
                    <a:lumOff val="50000"/>
                  </a:sysClr>
                </a:solidFill>
                <a:latin typeface="Calibri"/>
              </a:rPr>
              <a:t>assiste ses clients dans l'évolution de leurs compétences.</a:t>
            </a:r>
          </a:p>
          <a:p>
            <a:pPr fontAlgn="auto">
              <a:spcBef>
                <a:spcPts val="0"/>
              </a:spcBef>
              <a:spcAft>
                <a:spcPts val="0"/>
              </a:spcAft>
              <a:buClr>
                <a:srgbClr val="C00000"/>
              </a:buClr>
              <a:buSzPct val="85000"/>
              <a:defRPr/>
            </a:pPr>
            <a:endParaRPr lang="fr-FR" sz="2000" kern="0" dirty="0" smtClean="0">
              <a:solidFill>
                <a:sysClr val="windowText" lastClr="000000">
                  <a:lumMod val="50000"/>
                  <a:lumOff val="50000"/>
                </a:sysClr>
              </a:solidFill>
              <a:latin typeface="Calibri"/>
            </a:endParaRPr>
          </a:p>
          <a:p>
            <a:pPr fontAlgn="auto">
              <a:spcBef>
                <a:spcPts val="0"/>
              </a:spcBef>
              <a:spcAft>
                <a:spcPts val="0"/>
              </a:spcAft>
              <a:buClr>
                <a:srgbClr val="C00000"/>
              </a:buClr>
              <a:buSzPct val="85000"/>
              <a:defRPr/>
            </a:pPr>
            <a:endParaRPr lang="fr-FR" sz="2000" kern="0" dirty="0" smtClean="0">
              <a:solidFill>
                <a:sysClr val="windowText" lastClr="000000">
                  <a:lumMod val="50000"/>
                  <a:lumOff val="50000"/>
                </a:sysClr>
              </a:solidFill>
              <a:latin typeface="Calibri"/>
            </a:endParaRPr>
          </a:p>
          <a:p>
            <a:pPr fontAlgn="auto">
              <a:spcBef>
                <a:spcPts val="0"/>
              </a:spcBef>
              <a:spcAft>
                <a:spcPts val="0"/>
              </a:spcAft>
              <a:buClr>
                <a:srgbClr val="C00000"/>
              </a:buClr>
              <a:buSzPct val="85000"/>
              <a:defRPr/>
            </a:pPr>
            <a:r>
              <a:rPr lang="fr-FR" sz="2000" b="1" kern="0" dirty="0" smtClean="0">
                <a:solidFill>
                  <a:srgbClr val="1F497D">
                    <a:lumMod val="60000"/>
                    <a:lumOff val="40000"/>
                  </a:srgbClr>
                </a:solidFill>
                <a:latin typeface="Calibri"/>
              </a:rPr>
              <a:t>IXERP France </a:t>
            </a:r>
            <a:r>
              <a:rPr lang="fr-FR" sz="2000" kern="0" dirty="0" smtClean="0">
                <a:solidFill>
                  <a:sysClr val="windowText" lastClr="000000">
                    <a:lumMod val="50000"/>
                    <a:lumOff val="50000"/>
                  </a:sysClr>
                </a:solidFill>
                <a:latin typeface="Calibri"/>
              </a:rPr>
              <a:t>dispose de nombreux atouts dans le domaine de l'ingénierie de formation : Une expertise pointue et diversifiée sur l'ensemble des technologies et des méthodes de management de l'informatique.</a:t>
            </a:r>
          </a:p>
          <a:p>
            <a:pPr fontAlgn="auto">
              <a:spcBef>
                <a:spcPts val="0"/>
              </a:spcBef>
              <a:spcAft>
                <a:spcPts val="0"/>
              </a:spcAft>
              <a:buClr>
                <a:srgbClr val="C00000"/>
              </a:buClr>
              <a:buSzPct val="85000"/>
              <a:defRPr/>
            </a:pPr>
            <a:endParaRPr lang="fr-FR" sz="2000" kern="0" dirty="0" smtClean="0">
              <a:solidFill>
                <a:sysClr val="windowText" lastClr="000000">
                  <a:lumMod val="50000"/>
                  <a:lumOff val="50000"/>
                </a:sysClr>
              </a:solidFill>
              <a:latin typeface="Calibri"/>
            </a:endParaRPr>
          </a:p>
          <a:p>
            <a:pPr marL="0" lvl="1" algn="ctr" fontAlgn="auto">
              <a:spcBef>
                <a:spcPts val="0"/>
              </a:spcBef>
              <a:spcAft>
                <a:spcPts val="0"/>
              </a:spcAft>
              <a:buClr>
                <a:srgbClr val="C00000"/>
              </a:buClr>
              <a:buSzPct val="85000"/>
              <a:defRPr/>
            </a:pPr>
            <a:endParaRPr lang="fr-FR" sz="2400" b="1" kern="0" dirty="0" smtClean="0">
              <a:solidFill>
                <a:srgbClr val="EEECE1">
                  <a:lumMod val="50000"/>
                </a:srgbClr>
              </a:solidFill>
              <a:latin typeface="Calibri"/>
            </a:endParaRPr>
          </a:p>
          <a:p>
            <a:pPr marL="0" lvl="1" algn="ctr" fontAlgn="auto">
              <a:spcBef>
                <a:spcPts val="0"/>
              </a:spcBef>
              <a:spcAft>
                <a:spcPts val="0"/>
              </a:spcAft>
              <a:buClr>
                <a:srgbClr val="C00000"/>
              </a:buClr>
              <a:buSzPct val="85000"/>
              <a:defRPr/>
            </a:pPr>
            <a:endParaRPr lang="fr-FR" sz="2400" b="1" kern="0" dirty="0" smtClean="0">
              <a:solidFill>
                <a:srgbClr val="EEECE1">
                  <a:lumMod val="50000"/>
                </a:srgbClr>
              </a:solidFill>
              <a:latin typeface="Calibri"/>
            </a:endParaRPr>
          </a:p>
          <a:p>
            <a:pPr marL="0" lvl="1" algn="ctr" fontAlgn="auto">
              <a:spcBef>
                <a:spcPts val="0"/>
              </a:spcBef>
              <a:spcAft>
                <a:spcPts val="0"/>
              </a:spcAft>
              <a:buClr>
                <a:srgbClr val="C00000"/>
              </a:buClr>
              <a:buSzPct val="85000"/>
              <a:defRPr/>
            </a:pPr>
            <a:r>
              <a:rPr lang="fr-FR" sz="2400" b="1" kern="0" dirty="0" smtClean="0">
                <a:solidFill>
                  <a:srgbClr val="EEECE1">
                    <a:lumMod val="50000"/>
                  </a:srgbClr>
                </a:solidFill>
                <a:latin typeface="Calibri"/>
              </a:rPr>
              <a:t>Une expérience exceptionnelle du transfert de connaissances</a:t>
            </a:r>
          </a:p>
          <a:p>
            <a:pPr fontAlgn="auto">
              <a:spcBef>
                <a:spcPts val="0"/>
              </a:spcBef>
              <a:spcAft>
                <a:spcPts val="0"/>
              </a:spcAft>
              <a:buClr>
                <a:srgbClr val="C00000"/>
              </a:buClr>
              <a:buSzPct val="85000"/>
              <a:defRPr/>
            </a:pPr>
            <a:endParaRPr lang="fr-FR" sz="2000" kern="0" dirty="0">
              <a:solidFill>
                <a:sysClr val="windowText" lastClr="000000">
                  <a:lumMod val="50000"/>
                  <a:lumOff val="50000"/>
                </a:sysClr>
              </a:solidFill>
              <a:latin typeface="Calibri"/>
            </a:endParaRPr>
          </a:p>
          <a:p>
            <a:pPr marL="0" lvl="1" fontAlgn="auto">
              <a:spcBef>
                <a:spcPts val="0"/>
              </a:spcBef>
              <a:spcAft>
                <a:spcPts val="0"/>
              </a:spcAft>
              <a:defRPr/>
            </a:pPr>
            <a:endParaRPr lang="fr-FR" sz="2000" kern="0" dirty="0">
              <a:solidFill>
                <a:sysClr val="windowText" lastClr="000000">
                  <a:lumMod val="50000"/>
                  <a:lumOff val="50000"/>
                </a:sysClr>
              </a:solidFill>
              <a:latin typeface="Calibri"/>
            </a:endParaRPr>
          </a:p>
          <a:p>
            <a:pPr marL="0" lvl="1" fontAlgn="auto">
              <a:spcBef>
                <a:spcPts val="0"/>
              </a:spcBef>
              <a:spcAft>
                <a:spcPts val="0"/>
              </a:spcAft>
              <a:defRPr/>
            </a:pPr>
            <a:endParaRPr lang="fr-FR" sz="2000" kern="0" dirty="0">
              <a:solidFill>
                <a:sysClr val="windowText" lastClr="000000">
                  <a:lumMod val="50000"/>
                  <a:lumOff val="50000"/>
                </a:sysClr>
              </a:solidFill>
              <a:latin typeface="Calibri"/>
            </a:endParaRPr>
          </a:p>
          <a:p>
            <a:pPr marL="0" lvl="2" fontAlgn="auto">
              <a:spcBef>
                <a:spcPts val="0"/>
              </a:spcBef>
              <a:spcAft>
                <a:spcPts val="0"/>
              </a:spcAft>
              <a:defRPr/>
            </a:pPr>
            <a:endParaRPr lang="fr-FR" sz="2000" kern="0" dirty="0">
              <a:solidFill>
                <a:sysClr val="windowText" lastClr="000000">
                  <a:lumMod val="50000"/>
                  <a:lumOff val="50000"/>
                </a:sysClr>
              </a:solidFill>
              <a:latin typeface="Calibri"/>
            </a:endParaRPr>
          </a:p>
        </p:txBody>
      </p:sp>
      <p:grpSp>
        <p:nvGrpSpPr>
          <p:cNvPr id="15366" name="Groupe 18"/>
          <p:cNvGrpSpPr>
            <a:grpSpLocks/>
          </p:cNvGrpSpPr>
          <p:nvPr/>
        </p:nvGrpSpPr>
        <p:grpSpPr bwMode="auto">
          <a:xfrm>
            <a:off x="7904163" y="152400"/>
            <a:ext cx="1057275" cy="738188"/>
            <a:chOff x="7904163" y="152400"/>
            <a:chExt cx="1057454" cy="738188"/>
          </a:xfrm>
        </p:grpSpPr>
        <p:pic>
          <p:nvPicPr>
            <p:cNvPr id="15368" name="Image 10" descr="DT03094.JPG"/>
            <p:cNvPicPr>
              <a:picLocks noChangeAspect="1"/>
            </p:cNvPicPr>
            <p:nvPr/>
          </p:nvPicPr>
          <p:blipFill>
            <a:blip r:embed="rId3"/>
            <a:srcRect/>
            <a:stretch>
              <a:fillRect/>
            </a:stretch>
          </p:blipFill>
          <p:spPr bwMode="auto">
            <a:xfrm>
              <a:off x="7904163" y="152400"/>
              <a:ext cx="1011237" cy="738188"/>
            </a:xfrm>
            <a:prstGeom prst="rect">
              <a:avLst/>
            </a:prstGeom>
            <a:noFill/>
            <a:ln w="9525">
              <a:noFill/>
              <a:miter lim="800000"/>
              <a:headEnd/>
              <a:tailEnd/>
            </a:ln>
          </p:spPr>
        </p:pic>
        <p:sp>
          <p:nvSpPr>
            <p:cNvPr id="15369" name="ZoneTexte 17"/>
            <p:cNvSpPr txBox="1">
              <a:spLocks noChangeArrowheads="1"/>
            </p:cNvSpPr>
            <p:nvPr/>
          </p:nvSpPr>
          <p:spPr bwMode="auto">
            <a:xfrm>
              <a:off x="8392230" y="240268"/>
              <a:ext cx="569387" cy="276999"/>
            </a:xfrm>
            <a:prstGeom prst="rect">
              <a:avLst/>
            </a:prstGeom>
            <a:noFill/>
            <a:ln w="9525">
              <a:noFill/>
              <a:miter lim="800000"/>
              <a:headEnd/>
              <a:tailEnd/>
            </a:ln>
          </p:spPr>
          <p:txBody>
            <a:bodyPr wrap="none">
              <a:spAutoFit/>
            </a:bodyPr>
            <a:lstStyle/>
            <a:p>
              <a:r>
                <a:rPr lang="fr-FR" b="1">
                  <a:solidFill>
                    <a:schemeClr val="bg1"/>
                  </a:solidFill>
                </a:rPr>
                <a:t>IXerp</a:t>
              </a:r>
            </a:p>
          </p:txBody>
        </p:sp>
      </p:grpSp>
      <p:sp>
        <p:nvSpPr>
          <p:cNvPr id="15367" name="ZoneTexte 10"/>
          <p:cNvSpPr txBox="1">
            <a:spLocks noChangeArrowheads="1"/>
          </p:cNvSpPr>
          <p:nvPr/>
        </p:nvSpPr>
        <p:spPr bwMode="auto">
          <a:xfrm>
            <a:off x="4370388" y="6553200"/>
            <a:ext cx="383438" cy="523220"/>
          </a:xfrm>
          <a:prstGeom prst="rect">
            <a:avLst/>
          </a:prstGeom>
          <a:noFill/>
          <a:ln w="9525">
            <a:noFill/>
            <a:miter lim="800000"/>
            <a:headEnd/>
            <a:tailEnd/>
          </a:ln>
        </p:spPr>
        <p:txBody>
          <a:bodyPr wrap="none">
            <a:spAutoFit/>
          </a:bodyPr>
          <a:lstStyle/>
          <a:p>
            <a:pPr algn="ctr"/>
            <a:r>
              <a:rPr lang="fr-FR" sz="1400" dirty="0" smtClean="0">
                <a:solidFill>
                  <a:schemeClr val="bg1"/>
                </a:solidFill>
              </a:rPr>
              <a:t>17</a:t>
            </a:r>
          </a:p>
          <a:p>
            <a:pPr algn="ctr"/>
            <a:endParaRPr lang="fr-FR" sz="1400" dirty="0">
              <a:solidFill>
                <a:schemeClr val="bg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ZoneTexte 3"/>
          <p:cNvSpPr>
            <a:spLocks noGrp="1" noChangeArrowheads="1"/>
          </p:cNvSpPr>
          <p:nvPr>
            <p:ph type="title"/>
          </p:nvPr>
        </p:nvSpPr>
        <p:spPr>
          <a:xfrm>
            <a:off x="152400" y="303213"/>
            <a:ext cx="3475631" cy="535531"/>
          </a:xfrm>
        </p:spPr>
        <p:txBody>
          <a:bodyPr wrap="none" anchor="t">
            <a:spAutoFit/>
          </a:bodyPr>
          <a:lstStyle/>
          <a:p>
            <a:pPr eaLnBrk="1" hangingPunct="1"/>
            <a:r>
              <a:rPr lang="fr-FR" sz="3200" dirty="0" smtClean="0">
                <a:solidFill>
                  <a:srgbClr val="004582"/>
                </a:solidFill>
                <a:latin typeface="Myriad Pro" pitchFamily="34" charset="0"/>
              </a:rPr>
              <a:t>Business &amp; Talend</a:t>
            </a:r>
          </a:p>
        </p:txBody>
      </p:sp>
      <p:sp>
        <p:nvSpPr>
          <p:cNvPr id="13" name="ZoneTexte 12"/>
          <p:cNvSpPr txBox="1"/>
          <p:nvPr/>
        </p:nvSpPr>
        <p:spPr>
          <a:xfrm>
            <a:off x="228600" y="1219200"/>
            <a:ext cx="8658225" cy="4985980"/>
          </a:xfrm>
          <a:prstGeom prst="rect">
            <a:avLst/>
          </a:prstGeom>
          <a:noFill/>
        </p:spPr>
        <p:txBody>
          <a:bodyPr wrap="square">
            <a:spAutoFit/>
          </a:bodyPr>
          <a:lstStyle/>
          <a:p>
            <a:pPr marL="0" lvl="1" fontAlgn="auto">
              <a:spcBef>
                <a:spcPts val="0"/>
              </a:spcBef>
              <a:spcAft>
                <a:spcPts val="0"/>
              </a:spcAft>
              <a:buClr>
                <a:srgbClr val="C00000"/>
              </a:buClr>
              <a:buFont typeface="Wingdings" pitchFamily="2" charset="2"/>
              <a:buChar char="Ø"/>
              <a:defRPr/>
            </a:pPr>
            <a:r>
              <a:rPr lang="fr-FR" sz="2400" b="1" kern="0" dirty="0" smtClean="0">
                <a:solidFill>
                  <a:srgbClr val="EEECE1">
                    <a:lumMod val="50000"/>
                  </a:srgbClr>
                </a:solidFill>
                <a:latin typeface="Calibri"/>
              </a:rPr>
              <a:t>Conduite du changement</a:t>
            </a:r>
          </a:p>
          <a:p>
            <a:pPr marL="0" lvl="1" fontAlgn="auto">
              <a:spcBef>
                <a:spcPts val="0"/>
              </a:spcBef>
              <a:spcAft>
                <a:spcPts val="0"/>
              </a:spcAft>
              <a:defRPr/>
            </a:pPr>
            <a:endParaRPr lang="fr-FR" sz="1400" b="1" kern="0" dirty="0" smtClean="0">
              <a:solidFill>
                <a:srgbClr val="EEECE1">
                  <a:lumMod val="50000"/>
                </a:srgbClr>
              </a:solidFill>
              <a:latin typeface="Calibri"/>
            </a:endParaRPr>
          </a:p>
          <a:p>
            <a:pPr marL="0" lvl="1" fontAlgn="auto">
              <a:spcBef>
                <a:spcPts val="0"/>
              </a:spcBef>
              <a:spcAft>
                <a:spcPts val="0"/>
              </a:spcAft>
              <a:defRPr/>
            </a:pPr>
            <a:r>
              <a:rPr lang="fr-FR" sz="2000" kern="0" dirty="0" smtClean="0">
                <a:solidFill>
                  <a:sysClr val="windowText" lastClr="000000">
                    <a:lumMod val="50000"/>
                    <a:lumOff val="50000"/>
                  </a:sysClr>
                </a:solidFill>
                <a:latin typeface="Calibri"/>
              </a:rPr>
              <a:t>Dans un contexte de mondialisation et de compétitivité croissante, </a:t>
            </a:r>
            <a:r>
              <a:rPr lang="fr-FR" sz="2000" b="1" kern="0" dirty="0" smtClean="0">
                <a:solidFill>
                  <a:srgbClr val="1F497D">
                    <a:lumMod val="60000"/>
                    <a:lumOff val="40000"/>
                  </a:srgbClr>
                </a:solidFill>
                <a:latin typeface="Calibri"/>
              </a:rPr>
              <a:t>IXERP France </a:t>
            </a:r>
            <a:r>
              <a:rPr lang="fr-FR" sz="2000" kern="0" dirty="0" smtClean="0">
                <a:solidFill>
                  <a:sysClr val="windowText" lastClr="000000">
                    <a:lumMod val="50000"/>
                    <a:lumOff val="50000"/>
                  </a:sysClr>
                </a:solidFill>
                <a:latin typeface="Calibri"/>
              </a:rPr>
              <a:t>accompagne ses clients dans le changement organisationnel de son émergence à son fonctionnement.</a:t>
            </a:r>
          </a:p>
          <a:p>
            <a:pPr fontAlgn="auto">
              <a:spcBef>
                <a:spcPts val="0"/>
              </a:spcBef>
              <a:spcAft>
                <a:spcPts val="0"/>
              </a:spcAft>
              <a:buClr>
                <a:srgbClr val="C00000"/>
              </a:buClr>
              <a:buSzPct val="85000"/>
              <a:defRPr/>
            </a:pPr>
            <a:endParaRPr lang="fr-FR" sz="2000" kern="0" dirty="0" smtClean="0">
              <a:solidFill>
                <a:sysClr val="windowText" lastClr="000000">
                  <a:lumMod val="50000"/>
                  <a:lumOff val="50000"/>
                </a:sysClr>
              </a:solidFill>
              <a:latin typeface="Calibri"/>
            </a:endParaRPr>
          </a:p>
          <a:p>
            <a:pPr fontAlgn="auto">
              <a:spcBef>
                <a:spcPts val="0"/>
              </a:spcBef>
              <a:spcAft>
                <a:spcPts val="0"/>
              </a:spcAft>
              <a:buClr>
                <a:srgbClr val="C00000"/>
              </a:buClr>
              <a:buSzPct val="85000"/>
              <a:defRPr/>
            </a:pPr>
            <a:endParaRPr lang="fr-FR" sz="2000" kern="0" dirty="0" smtClean="0">
              <a:solidFill>
                <a:sysClr val="windowText" lastClr="000000">
                  <a:lumMod val="50000"/>
                  <a:lumOff val="50000"/>
                </a:sysClr>
              </a:solidFill>
              <a:latin typeface="Calibri"/>
            </a:endParaRPr>
          </a:p>
          <a:p>
            <a:pPr fontAlgn="auto">
              <a:spcBef>
                <a:spcPts val="0"/>
              </a:spcBef>
              <a:spcAft>
                <a:spcPts val="0"/>
              </a:spcAft>
              <a:buClr>
                <a:srgbClr val="C00000"/>
              </a:buClr>
              <a:buSzPct val="85000"/>
              <a:defRPr/>
            </a:pPr>
            <a:endParaRPr lang="fr-FR" sz="2000" kern="0" dirty="0" smtClean="0">
              <a:solidFill>
                <a:sysClr val="windowText" lastClr="000000">
                  <a:lumMod val="50000"/>
                  <a:lumOff val="50000"/>
                </a:sysClr>
              </a:solidFill>
              <a:latin typeface="Calibri"/>
            </a:endParaRPr>
          </a:p>
          <a:p>
            <a:pPr marL="0" lvl="1" algn="ctr" fontAlgn="auto">
              <a:spcBef>
                <a:spcPts val="0"/>
              </a:spcBef>
              <a:spcAft>
                <a:spcPts val="0"/>
              </a:spcAft>
              <a:buClr>
                <a:srgbClr val="C00000"/>
              </a:buClr>
              <a:buSzPct val="85000"/>
              <a:defRPr/>
            </a:pPr>
            <a:r>
              <a:rPr lang="fr-FR" sz="2400" b="1" kern="0" dirty="0" smtClean="0">
                <a:solidFill>
                  <a:srgbClr val="EEECE1">
                    <a:lumMod val="50000"/>
                  </a:srgbClr>
                </a:solidFill>
                <a:latin typeface="Calibri"/>
              </a:rPr>
              <a:t>Le management du changement est un des facteurs clés de succès qui requiert, pour être efficace et durable, un réel savoir faire.</a:t>
            </a:r>
          </a:p>
          <a:p>
            <a:pPr marL="0" lvl="1" algn="ctr" fontAlgn="auto">
              <a:spcBef>
                <a:spcPts val="0"/>
              </a:spcBef>
              <a:spcAft>
                <a:spcPts val="0"/>
              </a:spcAft>
              <a:buClr>
                <a:srgbClr val="C00000"/>
              </a:buClr>
              <a:buSzPct val="85000"/>
              <a:defRPr/>
            </a:pPr>
            <a:endParaRPr lang="fr-FR" sz="2400" b="1" kern="0" dirty="0" smtClean="0">
              <a:solidFill>
                <a:srgbClr val="EEECE1">
                  <a:lumMod val="50000"/>
                </a:srgbClr>
              </a:solidFill>
              <a:latin typeface="Calibri"/>
            </a:endParaRPr>
          </a:p>
          <a:p>
            <a:pPr fontAlgn="auto">
              <a:spcBef>
                <a:spcPts val="0"/>
              </a:spcBef>
              <a:spcAft>
                <a:spcPts val="0"/>
              </a:spcAft>
              <a:buClr>
                <a:srgbClr val="C00000"/>
              </a:buClr>
              <a:buSzPct val="85000"/>
              <a:defRPr/>
            </a:pPr>
            <a:endParaRPr lang="fr-FR" sz="2000" kern="0" dirty="0">
              <a:solidFill>
                <a:sysClr val="windowText" lastClr="000000">
                  <a:lumMod val="50000"/>
                  <a:lumOff val="50000"/>
                </a:sysClr>
              </a:solidFill>
              <a:latin typeface="Calibri"/>
            </a:endParaRPr>
          </a:p>
          <a:p>
            <a:pPr marL="0" lvl="1" fontAlgn="auto">
              <a:spcBef>
                <a:spcPts val="0"/>
              </a:spcBef>
              <a:spcAft>
                <a:spcPts val="0"/>
              </a:spcAft>
              <a:defRPr/>
            </a:pPr>
            <a:endParaRPr lang="fr-FR" sz="2000" kern="0" dirty="0">
              <a:solidFill>
                <a:sysClr val="windowText" lastClr="000000">
                  <a:lumMod val="50000"/>
                  <a:lumOff val="50000"/>
                </a:sysClr>
              </a:solidFill>
              <a:latin typeface="Calibri"/>
            </a:endParaRPr>
          </a:p>
          <a:p>
            <a:pPr marL="0" lvl="1" fontAlgn="auto">
              <a:spcBef>
                <a:spcPts val="0"/>
              </a:spcBef>
              <a:spcAft>
                <a:spcPts val="0"/>
              </a:spcAft>
              <a:defRPr/>
            </a:pPr>
            <a:endParaRPr lang="fr-FR" sz="2000" kern="0" dirty="0">
              <a:solidFill>
                <a:sysClr val="windowText" lastClr="000000">
                  <a:lumMod val="50000"/>
                  <a:lumOff val="50000"/>
                </a:sysClr>
              </a:solidFill>
              <a:latin typeface="Calibri"/>
            </a:endParaRPr>
          </a:p>
          <a:p>
            <a:pPr marL="0" lvl="2" fontAlgn="auto">
              <a:spcBef>
                <a:spcPts val="0"/>
              </a:spcBef>
              <a:spcAft>
                <a:spcPts val="0"/>
              </a:spcAft>
              <a:defRPr/>
            </a:pPr>
            <a:endParaRPr lang="fr-FR" sz="2000" kern="0" dirty="0">
              <a:solidFill>
                <a:sysClr val="windowText" lastClr="000000">
                  <a:lumMod val="50000"/>
                  <a:lumOff val="50000"/>
                </a:sysClr>
              </a:solidFill>
              <a:latin typeface="Calibri"/>
            </a:endParaRPr>
          </a:p>
        </p:txBody>
      </p:sp>
      <p:grpSp>
        <p:nvGrpSpPr>
          <p:cNvPr id="2" name="Groupe 18"/>
          <p:cNvGrpSpPr>
            <a:grpSpLocks/>
          </p:cNvGrpSpPr>
          <p:nvPr/>
        </p:nvGrpSpPr>
        <p:grpSpPr bwMode="auto">
          <a:xfrm>
            <a:off x="7904163" y="152400"/>
            <a:ext cx="1057275" cy="738188"/>
            <a:chOff x="7904163" y="152400"/>
            <a:chExt cx="1057454" cy="738188"/>
          </a:xfrm>
        </p:grpSpPr>
        <p:pic>
          <p:nvPicPr>
            <p:cNvPr id="15368" name="Image 10" descr="DT03094.JPG"/>
            <p:cNvPicPr>
              <a:picLocks noChangeAspect="1"/>
            </p:cNvPicPr>
            <p:nvPr/>
          </p:nvPicPr>
          <p:blipFill>
            <a:blip r:embed="rId3"/>
            <a:srcRect/>
            <a:stretch>
              <a:fillRect/>
            </a:stretch>
          </p:blipFill>
          <p:spPr bwMode="auto">
            <a:xfrm>
              <a:off x="7904163" y="152400"/>
              <a:ext cx="1011237" cy="738188"/>
            </a:xfrm>
            <a:prstGeom prst="rect">
              <a:avLst/>
            </a:prstGeom>
            <a:noFill/>
            <a:ln w="9525">
              <a:noFill/>
              <a:miter lim="800000"/>
              <a:headEnd/>
              <a:tailEnd/>
            </a:ln>
          </p:spPr>
        </p:pic>
        <p:sp>
          <p:nvSpPr>
            <p:cNvPr id="15369" name="ZoneTexte 17"/>
            <p:cNvSpPr txBox="1">
              <a:spLocks noChangeArrowheads="1"/>
            </p:cNvSpPr>
            <p:nvPr/>
          </p:nvSpPr>
          <p:spPr bwMode="auto">
            <a:xfrm>
              <a:off x="8392230" y="240268"/>
              <a:ext cx="569387" cy="276999"/>
            </a:xfrm>
            <a:prstGeom prst="rect">
              <a:avLst/>
            </a:prstGeom>
            <a:noFill/>
            <a:ln w="9525">
              <a:noFill/>
              <a:miter lim="800000"/>
              <a:headEnd/>
              <a:tailEnd/>
            </a:ln>
          </p:spPr>
          <p:txBody>
            <a:bodyPr wrap="none">
              <a:spAutoFit/>
            </a:bodyPr>
            <a:lstStyle/>
            <a:p>
              <a:r>
                <a:rPr lang="fr-FR" b="1">
                  <a:solidFill>
                    <a:schemeClr val="bg1"/>
                  </a:solidFill>
                </a:rPr>
                <a:t>IXerp</a:t>
              </a:r>
            </a:p>
          </p:txBody>
        </p:sp>
      </p:grpSp>
      <p:sp>
        <p:nvSpPr>
          <p:cNvPr id="15367" name="ZoneTexte 10"/>
          <p:cNvSpPr txBox="1">
            <a:spLocks noChangeArrowheads="1"/>
          </p:cNvSpPr>
          <p:nvPr/>
        </p:nvSpPr>
        <p:spPr bwMode="auto">
          <a:xfrm>
            <a:off x="4370388" y="6553200"/>
            <a:ext cx="382587" cy="307975"/>
          </a:xfrm>
          <a:prstGeom prst="rect">
            <a:avLst/>
          </a:prstGeom>
          <a:noFill/>
          <a:ln w="9525">
            <a:noFill/>
            <a:miter lim="800000"/>
            <a:headEnd/>
            <a:tailEnd/>
          </a:ln>
        </p:spPr>
        <p:txBody>
          <a:bodyPr wrap="none">
            <a:spAutoFit/>
          </a:bodyPr>
          <a:lstStyle/>
          <a:p>
            <a:pPr algn="ctr"/>
            <a:r>
              <a:rPr lang="fr-FR" sz="1400" dirty="0" smtClean="0">
                <a:solidFill>
                  <a:schemeClr val="bg1"/>
                </a:solidFill>
              </a:rPr>
              <a:t>18</a:t>
            </a:r>
            <a:endParaRPr lang="fr-FR" sz="1400" dirty="0">
              <a:solidFill>
                <a:schemeClr val="bg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ZoneTexte 3"/>
          <p:cNvSpPr>
            <a:spLocks noGrp="1" noChangeArrowheads="1"/>
          </p:cNvSpPr>
          <p:nvPr>
            <p:ph type="title"/>
          </p:nvPr>
        </p:nvSpPr>
        <p:spPr>
          <a:xfrm>
            <a:off x="152400" y="303213"/>
            <a:ext cx="3251211" cy="535531"/>
          </a:xfrm>
        </p:spPr>
        <p:txBody>
          <a:bodyPr wrap="none" anchor="t">
            <a:spAutoFit/>
          </a:bodyPr>
          <a:lstStyle/>
          <a:p>
            <a:pPr eaLnBrk="1" hangingPunct="1"/>
            <a:r>
              <a:rPr lang="fr-FR" sz="3200" dirty="0" smtClean="0">
                <a:solidFill>
                  <a:srgbClr val="004582"/>
                </a:solidFill>
                <a:latin typeface="Myriad Pro" pitchFamily="34" charset="0"/>
              </a:rPr>
              <a:t>Club utilisateurs </a:t>
            </a:r>
          </a:p>
        </p:txBody>
      </p:sp>
      <p:sp>
        <p:nvSpPr>
          <p:cNvPr id="13" name="ZoneTexte 12"/>
          <p:cNvSpPr txBox="1"/>
          <p:nvPr/>
        </p:nvSpPr>
        <p:spPr>
          <a:xfrm>
            <a:off x="500063" y="1212850"/>
            <a:ext cx="8429625" cy="5262979"/>
          </a:xfrm>
          <a:prstGeom prst="rect">
            <a:avLst/>
          </a:prstGeom>
          <a:noFill/>
        </p:spPr>
        <p:txBody>
          <a:bodyPr>
            <a:spAutoFit/>
          </a:bodyPr>
          <a:lstStyle/>
          <a:p>
            <a:pPr fontAlgn="auto">
              <a:spcBef>
                <a:spcPts val="0"/>
              </a:spcBef>
              <a:spcAft>
                <a:spcPts val="0"/>
              </a:spcAft>
              <a:buClr>
                <a:srgbClr val="C00000"/>
              </a:buClr>
              <a:buSzPct val="85000"/>
              <a:buFont typeface="Wingdings" pitchFamily="2" charset="2"/>
              <a:buChar char="Ø"/>
              <a:defRPr/>
            </a:pPr>
            <a:r>
              <a:rPr lang="fr-FR" sz="3600" b="1" kern="0" dirty="0">
                <a:solidFill>
                  <a:srgbClr val="EEECE1">
                    <a:lumMod val="50000"/>
                  </a:srgbClr>
                </a:solidFill>
                <a:latin typeface="Calibri"/>
              </a:rPr>
              <a:t> </a:t>
            </a:r>
            <a:r>
              <a:rPr lang="fr-FR" sz="3200" b="1" kern="0" dirty="0" smtClean="0">
                <a:solidFill>
                  <a:srgbClr val="EEECE1">
                    <a:lumMod val="50000"/>
                  </a:srgbClr>
                </a:solidFill>
                <a:latin typeface="Calibri"/>
              </a:rPr>
              <a:t>Partage et Connaissance</a:t>
            </a:r>
            <a:endParaRPr lang="fr-FR" sz="3600" b="1" kern="0" dirty="0">
              <a:solidFill>
                <a:srgbClr val="EEECE1">
                  <a:lumMod val="50000"/>
                </a:srgbClr>
              </a:solidFill>
              <a:latin typeface="Calibri"/>
            </a:endParaRPr>
          </a:p>
          <a:p>
            <a:pPr marL="0" lvl="1" fontAlgn="auto">
              <a:spcBef>
                <a:spcPts val="0"/>
              </a:spcBef>
              <a:spcAft>
                <a:spcPts val="0"/>
              </a:spcAft>
              <a:defRPr/>
            </a:pPr>
            <a:endParaRPr lang="fr-FR" sz="2000" b="1" kern="0" dirty="0" smtClean="0">
              <a:solidFill>
                <a:srgbClr val="1F497D">
                  <a:lumMod val="60000"/>
                  <a:lumOff val="40000"/>
                </a:srgbClr>
              </a:solidFill>
              <a:latin typeface="Calibri"/>
            </a:endParaRPr>
          </a:p>
          <a:p>
            <a:pPr marL="0" lvl="1" fontAlgn="auto">
              <a:spcBef>
                <a:spcPts val="0"/>
              </a:spcBef>
              <a:spcAft>
                <a:spcPts val="0"/>
              </a:spcAft>
              <a:defRPr/>
            </a:pPr>
            <a:r>
              <a:rPr lang="fr-FR" sz="2000" b="1" kern="0" dirty="0" smtClean="0">
                <a:solidFill>
                  <a:srgbClr val="1F497D">
                    <a:lumMod val="60000"/>
                    <a:lumOff val="40000"/>
                  </a:srgbClr>
                </a:solidFill>
                <a:latin typeface="Calibri"/>
              </a:rPr>
              <a:t>    IXERP </a:t>
            </a:r>
            <a:r>
              <a:rPr lang="fr-FR" sz="2000" b="1" kern="0" dirty="0">
                <a:solidFill>
                  <a:srgbClr val="1F497D">
                    <a:lumMod val="60000"/>
                    <a:lumOff val="40000"/>
                  </a:srgbClr>
                </a:solidFill>
                <a:latin typeface="Calibri"/>
              </a:rPr>
              <a:t>France </a:t>
            </a:r>
            <a:r>
              <a:rPr lang="fr-FR" sz="2000" kern="0" dirty="0">
                <a:solidFill>
                  <a:sysClr val="windowText" lastClr="000000">
                    <a:lumMod val="50000"/>
                    <a:lumOff val="50000"/>
                  </a:sysClr>
                </a:solidFill>
                <a:latin typeface="Calibri"/>
              </a:rPr>
              <a:t>entretient des relations </a:t>
            </a:r>
            <a:r>
              <a:rPr lang="fr-FR" sz="2000" kern="0" dirty="0" smtClean="0">
                <a:solidFill>
                  <a:sysClr val="windowText" lastClr="000000">
                    <a:lumMod val="50000"/>
                    <a:lumOff val="50000"/>
                  </a:sysClr>
                </a:solidFill>
                <a:latin typeface="Calibri"/>
              </a:rPr>
              <a:t>à travers l’écosystème  via :</a:t>
            </a:r>
          </a:p>
          <a:p>
            <a:pPr marL="0" lvl="1" fontAlgn="auto">
              <a:spcBef>
                <a:spcPts val="0"/>
              </a:spcBef>
              <a:spcAft>
                <a:spcPts val="0"/>
              </a:spcAft>
              <a:defRPr/>
            </a:pPr>
            <a:endParaRPr lang="fr-FR" sz="2000" kern="0" dirty="0" smtClean="0">
              <a:solidFill>
                <a:sysClr val="windowText" lastClr="000000">
                  <a:lumMod val="50000"/>
                  <a:lumOff val="50000"/>
                </a:sysClr>
              </a:solidFill>
              <a:latin typeface="Calibri"/>
            </a:endParaRPr>
          </a:p>
          <a:p>
            <a:pPr marL="914400" lvl="4" fontAlgn="auto">
              <a:spcBef>
                <a:spcPts val="0"/>
              </a:spcBef>
              <a:spcAft>
                <a:spcPts val="0"/>
              </a:spcAft>
              <a:buFont typeface="Arial" pitchFamily="34" charset="0"/>
              <a:buChar char="•"/>
              <a:defRPr/>
            </a:pPr>
            <a:r>
              <a:rPr lang="fr-FR" sz="2000" b="1" kern="0" dirty="0" smtClean="0">
                <a:solidFill>
                  <a:srgbClr val="EEECE1">
                    <a:lumMod val="50000"/>
                  </a:srgbClr>
                </a:solidFill>
                <a:latin typeface="Calibri"/>
              </a:rPr>
              <a:t> Un bulletin bimensuel </a:t>
            </a:r>
            <a:r>
              <a:rPr lang="fr-FR" sz="2000" b="1" kern="0" dirty="0" smtClean="0">
                <a:solidFill>
                  <a:sysClr val="windowText" lastClr="000000">
                    <a:lumMod val="50000"/>
                    <a:lumOff val="50000"/>
                  </a:sysClr>
                </a:solidFill>
                <a:latin typeface="Calibri"/>
              </a:rPr>
              <a:t>fournissant des informations sur des thématiques fonctionnelles. </a:t>
            </a:r>
          </a:p>
          <a:p>
            <a:pPr marL="914400" lvl="4" fontAlgn="auto">
              <a:spcBef>
                <a:spcPts val="0"/>
              </a:spcBef>
              <a:spcAft>
                <a:spcPts val="0"/>
              </a:spcAft>
              <a:buFont typeface="Arial" pitchFamily="34" charset="0"/>
              <a:buChar char="•"/>
              <a:defRPr/>
            </a:pPr>
            <a:endParaRPr lang="fr-FR" sz="2000" b="1" kern="0" dirty="0" smtClean="0">
              <a:solidFill>
                <a:sysClr val="windowText" lastClr="000000">
                  <a:lumMod val="50000"/>
                  <a:lumOff val="50000"/>
                </a:sysClr>
              </a:solidFill>
              <a:latin typeface="Calibri"/>
            </a:endParaRPr>
          </a:p>
          <a:p>
            <a:pPr marL="914400" lvl="4" fontAlgn="auto">
              <a:spcBef>
                <a:spcPts val="0"/>
              </a:spcBef>
              <a:spcAft>
                <a:spcPts val="0"/>
              </a:spcAft>
              <a:buFont typeface="Arial" pitchFamily="34" charset="0"/>
              <a:buChar char="•"/>
              <a:defRPr/>
            </a:pPr>
            <a:r>
              <a:rPr lang="fr-FR" sz="2000" b="1" kern="0" dirty="0" smtClean="0">
                <a:solidFill>
                  <a:srgbClr val="EEECE1">
                    <a:lumMod val="50000"/>
                  </a:srgbClr>
                </a:solidFill>
                <a:latin typeface="Calibri"/>
              </a:rPr>
              <a:t> Une matinale trimestrielle </a:t>
            </a:r>
            <a:r>
              <a:rPr lang="fr-FR" sz="2000" b="1" kern="0" dirty="0" smtClean="0">
                <a:solidFill>
                  <a:sysClr val="windowText" lastClr="000000">
                    <a:lumMod val="50000"/>
                    <a:lumOff val="50000"/>
                  </a:sysClr>
                </a:solidFill>
                <a:latin typeface="Calibri"/>
              </a:rPr>
              <a:t>sur des retours d’expériences projets.</a:t>
            </a:r>
          </a:p>
          <a:p>
            <a:pPr marL="914400" lvl="4" fontAlgn="auto">
              <a:spcBef>
                <a:spcPts val="0"/>
              </a:spcBef>
              <a:spcAft>
                <a:spcPts val="0"/>
              </a:spcAft>
              <a:buFont typeface="Arial" pitchFamily="34" charset="0"/>
              <a:buChar char="•"/>
              <a:defRPr/>
            </a:pPr>
            <a:endParaRPr lang="fr-FR" sz="2000" b="1" kern="0" dirty="0" smtClean="0">
              <a:solidFill>
                <a:sysClr val="windowText" lastClr="000000">
                  <a:lumMod val="50000"/>
                  <a:lumOff val="50000"/>
                </a:sysClr>
              </a:solidFill>
              <a:latin typeface="Calibri"/>
            </a:endParaRPr>
          </a:p>
          <a:p>
            <a:pPr marL="914400" lvl="4" fontAlgn="auto">
              <a:spcBef>
                <a:spcPts val="0"/>
              </a:spcBef>
              <a:spcAft>
                <a:spcPts val="0"/>
              </a:spcAft>
              <a:buFont typeface="Arial" pitchFamily="34" charset="0"/>
              <a:buChar char="•"/>
              <a:defRPr/>
            </a:pPr>
            <a:r>
              <a:rPr lang="fr-FR" sz="2000" b="1" kern="0" dirty="0" smtClean="0">
                <a:solidFill>
                  <a:srgbClr val="EEECE1">
                    <a:lumMod val="50000"/>
                  </a:srgbClr>
                </a:solidFill>
                <a:latin typeface="Calibri"/>
              </a:rPr>
              <a:t> Une table ronde </a:t>
            </a:r>
            <a:r>
              <a:rPr lang="fr-FR" sz="2000" b="1" kern="0" dirty="0" smtClean="0">
                <a:solidFill>
                  <a:srgbClr val="EEECE1">
                    <a:lumMod val="50000"/>
                  </a:srgbClr>
                </a:solidFill>
                <a:latin typeface="Calibri"/>
              </a:rPr>
              <a:t>annuelle </a:t>
            </a:r>
            <a:r>
              <a:rPr lang="fr-FR" sz="2000" b="1" kern="0" dirty="0" smtClean="0">
                <a:solidFill>
                  <a:sysClr val="windowText" lastClr="000000">
                    <a:lumMod val="50000"/>
                    <a:lumOff val="50000"/>
                  </a:sysClr>
                </a:solidFill>
                <a:latin typeface="Calibri"/>
              </a:rPr>
              <a:t>associant </a:t>
            </a:r>
            <a:r>
              <a:rPr lang="fr-FR" sz="2000" b="1" kern="0" dirty="0" smtClean="0">
                <a:solidFill>
                  <a:sysClr val="windowText" lastClr="000000">
                    <a:lumMod val="50000"/>
                    <a:lumOff val="50000"/>
                  </a:sysClr>
                </a:solidFill>
                <a:latin typeface="Calibri"/>
              </a:rPr>
              <a:t>des éditeurs de logiciels et des responsables projet afin d’échanger sur les nouvelles orientations technologiques à moyen terme .  </a:t>
            </a:r>
          </a:p>
          <a:p>
            <a:pPr fontAlgn="auto">
              <a:spcBef>
                <a:spcPts val="0"/>
              </a:spcBef>
              <a:spcAft>
                <a:spcPts val="0"/>
              </a:spcAft>
              <a:buClr>
                <a:srgbClr val="C00000"/>
              </a:buClr>
              <a:buSzPct val="85000"/>
              <a:buFont typeface="Wingdings" pitchFamily="2" charset="2"/>
              <a:buChar char="Ø"/>
              <a:defRPr/>
            </a:pPr>
            <a:endParaRPr lang="fr-FR" sz="2000" kern="0" dirty="0">
              <a:solidFill>
                <a:sysClr val="windowText" lastClr="000000">
                  <a:lumMod val="50000"/>
                  <a:lumOff val="50000"/>
                </a:sysClr>
              </a:solidFill>
              <a:latin typeface="Calibri"/>
            </a:endParaRPr>
          </a:p>
          <a:p>
            <a:pPr marL="0" lvl="1" fontAlgn="auto">
              <a:spcBef>
                <a:spcPts val="0"/>
              </a:spcBef>
              <a:spcAft>
                <a:spcPts val="0"/>
              </a:spcAft>
              <a:defRPr/>
            </a:pPr>
            <a:endParaRPr lang="fr-FR" sz="2000" kern="0" dirty="0">
              <a:solidFill>
                <a:sysClr val="windowText" lastClr="000000">
                  <a:lumMod val="50000"/>
                  <a:lumOff val="50000"/>
                </a:sysClr>
              </a:solidFill>
              <a:latin typeface="Calibri"/>
            </a:endParaRPr>
          </a:p>
          <a:p>
            <a:pPr marL="0" lvl="1" fontAlgn="auto">
              <a:spcBef>
                <a:spcPts val="0"/>
              </a:spcBef>
              <a:spcAft>
                <a:spcPts val="0"/>
              </a:spcAft>
              <a:defRPr/>
            </a:pPr>
            <a:endParaRPr lang="fr-FR" sz="2000" kern="0" dirty="0">
              <a:solidFill>
                <a:sysClr val="windowText" lastClr="000000">
                  <a:lumMod val="50000"/>
                  <a:lumOff val="50000"/>
                </a:sysClr>
              </a:solidFill>
              <a:latin typeface="Calibri"/>
            </a:endParaRPr>
          </a:p>
          <a:p>
            <a:pPr marL="0" lvl="2" fontAlgn="auto">
              <a:spcBef>
                <a:spcPts val="0"/>
              </a:spcBef>
              <a:spcAft>
                <a:spcPts val="0"/>
              </a:spcAft>
              <a:defRPr/>
            </a:pPr>
            <a:endParaRPr lang="fr-FR" sz="2000" kern="0" dirty="0">
              <a:solidFill>
                <a:sysClr val="windowText" lastClr="000000">
                  <a:lumMod val="50000"/>
                  <a:lumOff val="50000"/>
                </a:sysClr>
              </a:solidFill>
              <a:latin typeface="Calibri"/>
            </a:endParaRPr>
          </a:p>
        </p:txBody>
      </p:sp>
      <p:grpSp>
        <p:nvGrpSpPr>
          <p:cNvPr id="2" name="Groupe 18"/>
          <p:cNvGrpSpPr>
            <a:grpSpLocks/>
          </p:cNvGrpSpPr>
          <p:nvPr/>
        </p:nvGrpSpPr>
        <p:grpSpPr bwMode="auto">
          <a:xfrm>
            <a:off x="7904163" y="152400"/>
            <a:ext cx="1057275" cy="738188"/>
            <a:chOff x="7904163" y="152400"/>
            <a:chExt cx="1057454" cy="738188"/>
          </a:xfrm>
        </p:grpSpPr>
        <p:pic>
          <p:nvPicPr>
            <p:cNvPr id="15368" name="Image 10" descr="DT03094.JPG"/>
            <p:cNvPicPr>
              <a:picLocks noChangeAspect="1"/>
            </p:cNvPicPr>
            <p:nvPr/>
          </p:nvPicPr>
          <p:blipFill>
            <a:blip r:embed="rId3"/>
            <a:srcRect/>
            <a:stretch>
              <a:fillRect/>
            </a:stretch>
          </p:blipFill>
          <p:spPr bwMode="auto">
            <a:xfrm>
              <a:off x="7904163" y="152400"/>
              <a:ext cx="1011237" cy="738188"/>
            </a:xfrm>
            <a:prstGeom prst="rect">
              <a:avLst/>
            </a:prstGeom>
            <a:noFill/>
            <a:ln w="9525">
              <a:noFill/>
              <a:miter lim="800000"/>
              <a:headEnd/>
              <a:tailEnd/>
            </a:ln>
          </p:spPr>
        </p:pic>
        <p:sp>
          <p:nvSpPr>
            <p:cNvPr id="15369" name="ZoneTexte 17"/>
            <p:cNvSpPr txBox="1">
              <a:spLocks noChangeArrowheads="1"/>
            </p:cNvSpPr>
            <p:nvPr/>
          </p:nvSpPr>
          <p:spPr bwMode="auto">
            <a:xfrm>
              <a:off x="8392230" y="240268"/>
              <a:ext cx="569387" cy="276999"/>
            </a:xfrm>
            <a:prstGeom prst="rect">
              <a:avLst/>
            </a:prstGeom>
            <a:noFill/>
            <a:ln w="9525">
              <a:noFill/>
              <a:miter lim="800000"/>
              <a:headEnd/>
              <a:tailEnd/>
            </a:ln>
          </p:spPr>
          <p:txBody>
            <a:bodyPr wrap="none">
              <a:spAutoFit/>
            </a:bodyPr>
            <a:lstStyle/>
            <a:p>
              <a:r>
                <a:rPr lang="fr-FR" b="1">
                  <a:solidFill>
                    <a:schemeClr val="bg1"/>
                  </a:solidFill>
                </a:rPr>
                <a:t>IXerp</a:t>
              </a:r>
            </a:p>
          </p:txBody>
        </p:sp>
      </p:grpSp>
      <p:sp>
        <p:nvSpPr>
          <p:cNvPr id="15367" name="ZoneTexte 10"/>
          <p:cNvSpPr txBox="1">
            <a:spLocks noChangeArrowheads="1"/>
          </p:cNvSpPr>
          <p:nvPr/>
        </p:nvSpPr>
        <p:spPr bwMode="auto">
          <a:xfrm>
            <a:off x="4370388" y="6553200"/>
            <a:ext cx="382587" cy="307975"/>
          </a:xfrm>
          <a:prstGeom prst="rect">
            <a:avLst/>
          </a:prstGeom>
          <a:noFill/>
          <a:ln w="9525">
            <a:noFill/>
            <a:miter lim="800000"/>
            <a:headEnd/>
            <a:tailEnd/>
          </a:ln>
        </p:spPr>
        <p:txBody>
          <a:bodyPr wrap="none">
            <a:spAutoFit/>
          </a:bodyPr>
          <a:lstStyle/>
          <a:p>
            <a:pPr algn="ctr"/>
            <a:r>
              <a:rPr lang="fr-FR" sz="1400" dirty="0" smtClean="0">
                <a:solidFill>
                  <a:schemeClr val="bg1"/>
                </a:solidFill>
              </a:rPr>
              <a:t>19</a:t>
            </a:r>
            <a:endParaRPr lang="fr-FR" sz="1400"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fr-FR" sz="3200" dirty="0" smtClean="0">
                <a:solidFill>
                  <a:srgbClr val="004582"/>
                </a:solidFill>
                <a:latin typeface="Myriad Pro" pitchFamily="34" charset="0"/>
              </a:rPr>
              <a:t>Qui sommes nous ?</a:t>
            </a:r>
            <a:endParaRPr lang="fr-FR" sz="3200" dirty="0" smtClean="0"/>
          </a:p>
        </p:txBody>
      </p:sp>
      <p:sp>
        <p:nvSpPr>
          <p:cNvPr id="7" name="ZoneTexte 6"/>
          <p:cNvSpPr txBox="1"/>
          <p:nvPr/>
        </p:nvSpPr>
        <p:spPr>
          <a:xfrm>
            <a:off x="304800" y="1208088"/>
            <a:ext cx="8534400" cy="4708981"/>
          </a:xfrm>
          <a:prstGeom prst="rect">
            <a:avLst/>
          </a:prstGeom>
          <a:noFill/>
        </p:spPr>
        <p:txBody>
          <a:bodyPr wrap="square">
            <a:spAutoFit/>
          </a:bodyPr>
          <a:lstStyle/>
          <a:p>
            <a:pPr fontAlgn="auto">
              <a:spcBef>
                <a:spcPts val="0"/>
              </a:spcBef>
              <a:spcAft>
                <a:spcPts val="0"/>
              </a:spcAft>
              <a:buClr>
                <a:srgbClr val="C00000"/>
              </a:buClr>
              <a:defRPr/>
            </a:pPr>
            <a:r>
              <a:rPr lang="fr-FR" sz="2000" b="1" kern="0" dirty="0" smtClean="0">
                <a:solidFill>
                  <a:srgbClr val="EEECE1">
                    <a:lumMod val="50000"/>
                  </a:srgbClr>
                </a:solidFill>
                <a:latin typeface="Calibri"/>
              </a:rPr>
              <a:t>IXERP France</a:t>
            </a:r>
          </a:p>
          <a:p>
            <a:pPr fontAlgn="auto">
              <a:spcBef>
                <a:spcPts val="0"/>
              </a:spcBef>
              <a:spcAft>
                <a:spcPts val="0"/>
              </a:spcAft>
              <a:buClr>
                <a:srgbClr val="C00000"/>
              </a:buClr>
              <a:defRPr/>
            </a:pPr>
            <a:endParaRPr lang="fr-FR" sz="2000" b="1" kern="0" dirty="0" smtClean="0">
              <a:solidFill>
                <a:srgbClr val="EEECE1">
                  <a:lumMod val="50000"/>
                </a:srgbClr>
              </a:solidFill>
              <a:latin typeface="Calibri"/>
            </a:endParaRPr>
          </a:p>
          <a:p>
            <a:r>
              <a:rPr lang="fr-FR" sz="2000" kern="0" dirty="0" smtClean="0">
                <a:solidFill>
                  <a:sysClr val="windowText" lastClr="000000">
                    <a:lumMod val="50000"/>
                    <a:lumOff val="50000"/>
                  </a:sysClr>
                </a:solidFill>
                <a:latin typeface="Calibri"/>
              </a:rPr>
              <a:t>IXERP France est l'entreprise du service en business et technologie. </a:t>
            </a:r>
          </a:p>
          <a:p>
            <a:endParaRPr lang="fr-FR" sz="2000" kern="0" dirty="0" smtClean="0">
              <a:solidFill>
                <a:sysClr val="windowText" lastClr="000000">
                  <a:lumMod val="50000"/>
                  <a:lumOff val="50000"/>
                </a:sysClr>
              </a:solidFill>
              <a:latin typeface="Calibri"/>
            </a:endParaRPr>
          </a:p>
          <a:p>
            <a:r>
              <a:rPr lang="fr-FR" sz="2000" kern="0" dirty="0" smtClean="0">
                <a:solidFill>
                  <a:sysClr val="windowText" lastClr="000000">
                    <a:lumMod val="50000"/>
                    <a:lumOff val="50000"/>
                  </a:sysClr>
                </a:solidFill>
                <a:latin typeface="Calibri"/>
              </a:rPr>
              <a:t>Nous proposons du conseil en management avec un engagement </a:t>
            </a:r>
            <a:r>
              <a:rPr lang="fr-FR" sz="2000" kern="0" dirty="0" smtClean="0">
                <a:solidFill>
                  <a:sysClr val="windowText" lastClr="000000">
                    <a:lumMod val="50000"/>
                    <a:lumOff val="50000"/>
                  </a:sysClr>
                </a:solidFill>
                <a:latin typeface="Calibri"/>
              </a:rPr>
              <a:t>de collaboration </a:t>
            </a:r>
            <a:r>
              <a:rPr lang="fr-FR" sz="2000" kern="0" dirty="0" smtClean="0">
                <a:solidFill>
                  <a:sysClr val="windowText" lastClr="000000">
                    <a:lumMod val="50000"/>
                    <a:lumOff val="50000"/>
                  </a:sysClr>
                </a:solidFill>
                <a:latin typeface="Calibri"/>
              </a:rPr>
              <a:t>à long terme. </a:t>
            </a:r>
          </a:p>
          <a:p>
            <a:endParaRPr lang="fr-FR" sz="2000" kern="0" dirty="0" smtClean="0">
              <a:solidFill>
                <a:sysClr val="windowText" lastClr="000000">
                  <a:lumMod val="50000"/>
                  <a:lumOff val="50000"/>
                </a:sysClr>
              </a:solidFill>
              <a:latin typeface="Calibri"/>
            </a:endParaRPr>
          </a:p>
          <a:p>
            <a:endParaRPr lang="fr-FR" sz="2000" kern="0" dirty="0" smtClean="0">
              <a:solidFill>
                <a:sysClr val="windowText" lastClr="000000">
                  <a:lumMod val="50000"/>
                  <a:lumOff val="50000"/>
                </a:sysClr>
              </a:solidFill>
              <a:latin typeface="Calibri"/>
            </a:endParaRPr>
          </a:p>
          <a:p>
            <a:r>
              <a:rPr lang="fr-FR" sz="2000" kern="0" dirty="0" smtClean="0">
                <a:solidFill>
                  <a:sysClr val="windowText" lastClr="000000">
                    <a:lumMod val="50000"/>
                    <a:lumOff val="50000"/>
                  </a:sysClr>
                </a:solidFill>
                <a:latin typeface="Calibri"/>
              </a:rPr>
              <a:t>Pour plus d'informations : </a:t>
            </a:r>
            <a:r>
              <a:rPr lang="fr-FR" sz="2000" u="sng" kern="0" dirty="0" smtClean="0">
                <a:solidFill>
                  <a:sysClr val="windowText" lastClr="000000">
                    <a:lumMod val="50000"/>
                    <a:lumOff val="50000"/>
                  </a:sysClr>
                </a:solidFill>
                <a:latin typeface="Calibri"/>
              </a:rPr>
              <a:t>www.ixerp.com </a:t>
            </a:r>
          </a:p>
          <a:p>
            <a:pPr marL="0" lvl="1" fontAlgn="auto">
              <a:spcBef>
                <a:spcPts val="0"/>
              </a:spcBef>
              <a:spcAft>
                <a:spcPts val="0"/>
              </a:spcAft>
              <a:buClr>
                <a:srgbClr val="C00000"/>
              </a:buClr>
              <a:buSzPct val="85000"/>
              <a:defRPr/>
            </a:pPr>
            <a:endParaRPr lang="fr-FR" sz="2000" kern="0" dirty="0">
              <a:solidFill>
                <a:sysClr val="windowText" lastClr="000000">
                  <a:lumMod val="50000"/>
                  <a:lumOff val="50000"/>
                </a:sysClr>
              </a:solidFill>
              <a:latin typeface="Calibri"/>
            </a:endParaRPr>
          </a:p>
          <a:p>
            <a:pPr marL="0" lvl="1" fontAlgn="auto">
              <a:spcBef>
                <a:spcPts val="0"/>
              </a:spcBef>
              <a:spcAft>
                <a:spcPts val="0"/>
              </a:spcAft>
              <a:buClr>
                <a:srgbClr val="C00000"/>
              </a:buClr>
              <a:buSzPct val="85000"/>
              <a:buFont typeface="Wingdings" pitchFamily="2" charset="2"/>
              <a:buChar char="ü"/>
              <a:defRPr/>
            </a:pPr>
            <a:endParaRPr lang="fr-FR" sz="2000" kern="0" dirty="0">
              <a:solidFill>
                <a:sysClr val="windowText" lastClr="000000">
                  <a:lumMod val="50000"/>
                  <a:lumOff val="50000"/>
                </a:sysClr>
              </a:solidFill>
              <a:latin typeface="Calibri"/>
            </a:endParaRPr>
          </a:p>
          <a:p>
            <a:pPr marL="0" lvl="1" algn="ctr" fontAlgn="auto">
              <a:spcBef>
                <a:spcPts val="0"/>
              </a:spcBef>
              <a:spcAft>
                <a:spcPts val="0"/>
              </a:spcAft>
              <a:buClr>
                <a:srgbClr val="C00000"/>
              </a:buClr>
              <a:buSzPct val="85000"/>
              <a:defRPr/>
            </a:pPr>
            <a:r>
              <a:rPr lang="fr-FR" sz="2400" b="1" kern="0" dirty="0" smtClean="0">
                <a:solidFill>
                  <a:srgbClr val="EEECE1">
                    <a:lumMod val="50000"/>
                  </a:srgbClr>
                </a:solidFill>
                <a:latin typeface="Calibri"/>
              </a:rPr>
              <a:t>Construisons ensemble les enjeux de demain</a:t>
            </a:r>
          </a:p>
          <a:p>
            <a:pPr marL="0" lvl="1" fontAlgn="auto">
              <a:spcBef>
                <a:spcPts val="0"/>
              </a:spcBef>
              <a:spcAft>
                <a:spcPts val="0"/>
              </a:spcAft>
              <a:buClr>
                <a:srgbClr val="C00000"/>
              </a:buClr>
              <a:buSzPct val="85000"/>
              <a:defRPr/>
            </a:pPr>
            <a:endParaRPr lang="fr-FR" sz="2000" kern="0" dirty="0">
              <a:solidFill>
                <a:sysClr val="windowText" lastClr="000000">
                  <a:lumMod val="50000"/>
                  <a:lumOff val="50000"/>
                </a:sysClr>
              </a:solidFill>
              <a:latin typeface="Calibri"/>
            </a:endParaRPr>
          </a:p>
          <a:p>
            <a:pPr fontAlgn="auto">
              <a:spcBef>
                <a:spcPts val="0"/>
              </a:spcBef>
              <a:spcAft>
                <a:spcPts val="0"/>
              </a:spcAft>
              <a:defRPr/>
            </a:pPr>
            <a:endParaRPr lang="fr-FR" sz="1800" kern="0" dirty="0">
              <a:solidFill>
                <a:sysClr val="windowText" lastClr="000000"/>
              </a:solidFill>
              <a:latin typeface="Calibri"/>
            </a:endParaRPr>
          </a:p>
          <a:p>
            <a:pPr fontAlgn="auto">
              <a:spcBef>
                <a:spcPts val="0"/>
              </a:spcBef>
              <a:spcAft>
                <a:spcPts val="0"/>
              </a:spcAft>
              <a:defRPr/>
            </a:pPr>
            <a:endParaRPr lang="fr-FR" sz="1800" kern="0" dirty="0">
              <a:solidFill>
                <a:sysClr val="windowText" lastClr="000000"/>
              </a:solidFill>
              <a:latin typeface="Calibri"/>
            </a:endParaRPr>
          </a:p>
        </p:txBody>
      </p:sp>
      <p:grpSp>
        <p:nvGrpSpPr>
          <p:cNvPr id="4100" name="Groupe 7"/>
          <p:cNvGrpSpPr>
            <a:grpSpLocks/>
          </p:cNvGrpSpPr>
          <p:nvPr/>
        </p:nvGrpSpPr>
        <p:grpSpPr bwMode="auto">
          <a:xfrm>
            <a:off x="7904163" y="152400"/>
            <a:ext cx="1057275" cy="738188"/>
            <a:chOff x="7904163" y="152400"/>
            <a:chExt cx="1057454" cy="738188"/>
          </a:xfrm>
        </p:grpSpPr>
        <p:pic>
          <p:nvPicPr>
            <p:cNvPr id="4102" name="Image 10" descr="DT03094.JPG"/>
            <p:cNvPicPr>
              <a:picLocks noChangeAspect="1"/>
            </p:cNvPicPr>
            <p:nvPr/>
          </p:nvPicPr>
          <p:blipFill>
            <a:blip r:embed="rId3"/>
            <a:srcRect/>
            <a:stretch>
              <a:fillRect/>
            </a:stretch>
          </p:blipFill>
          <p:spPr bwMode="auto">
            <a:xfrm>
              <a:off x="7904163" y="152400"/>
              <a:ext cx="1011237" cy="738188"/>
            </a:xfrm>
            <a:prstGeom prst="rect">
              <a:avLst/>
            </a:prstGeom>
            <a:noFill/>
            <a:ln w="9525">
              <a:noFill/>
              <a:miter lim="800000"/>
              <a:headEnd/>
              <a:tailEnd/>
            </a:ln>
          </p:spPr>
        </p:pic>
        <p:sp>
          <p:nvSpPr>
            <p:cNvPr id="4103" name="ZoneTexte 10"/>
            <p:cNvSpPr txBox="1">
              <a:spLocks noChangeArrowheads="1"/>
            </p:cNvSpPr>
            <p:nvPr/>
          </p:nvSpPr>
          <p:spPr bwMode="auto">
            <a:xfrm>
              <a:off x="8392230" y="240268"/>
              <a:ext cx="569387" cy="276999"/>
            </a:xfrm>
            <a:prstGeom prst="rect">
              <a:avLst/>
            </a:prstGeom>
            <a:noFill/>
            <a:ln w="9525">
              <a:noFill/>
              <a:miter lim="800000"/>
              <a:headEnd/>
              <a:tailEnd/>
            </a:ln>
          </p:spPr>
          <p:txBody>
            <a:bodyPr wrap="none">
              <a:spAutoFit/>
            </a:bodyPr>
            <a:lstStyle/>
            <a:p>
              <a:r>
                <a:rPr lang="fr-FR" b="1">
                  <a:solidFill>
                    <a:schemeClr val="bg1"/>
                  </a:solidFill>
                </a:rPr>
                <a:t>IXerp</a:t>
              </a:r>
            </a:p>
          </p:txBody>
        </p:sp>
      </p:grpSp>
      <p:sp>
        <p:nvSpPr>
          <p:cNvPr id="4101" name="ZoneTexte 8"/>
          <p:cNvSpPr txBox="1">
            <a:spLocks noChangeArrowheads="1"/>
          </p:cNvSpPr>
          <p:nvPr/>
        </p:nvSpPr>
        <p:spPr bwMode="auto">
          <a:xfrm>
            <a:off x="4419600" y="6553200"/>
            <a:ext cx="284163" cy="307975"/>
          </a:xfrm>
          <a:prstGeom prst="rect">
            <a:avLst/>
          </a:prstGeom>
          <a:noFill/>
          <a:ln w="9525">
            <a:noFill/>
            <a:miter lim="800000"/>
            <a:headEnd/>
            <a:tailEnd/>
          </a:ln>
        </p:spPr>
        <p:txBody>
          <a:bodyPr wrap="none">
            <a:spAutoFit/>
          </a:bodyPr>
          <a:lstStyle/>
          <a:p>
            <a:pPr algn="ctr"/>
            <a:r>
              <a:rPr lang="fr-FR" sz="1400">
                <a:solidFill>
                  <a:schemeClr val="bg1"/>
                </a:solidFill>
              </a:rPr>
              <a:t>2</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fr-FR" sz="3200" smtClean="0">
                <a:solidFill>
                  <a:srgbClr val="004582"/>
                </a:solidFill>
                <a:latin typeface="Myriad Pro" pitchFamily="34" charset="0"/>
              </a:rPr>
              <a:t>Une société fondée sur des valeurs</a:t>
            </a:r>
            <a:endParaRPr lang="fr-FR" sz="3200" smtClean="0"/>
          </a:p>
        </p:txBody>
      </p:sp>
      <p:sp>
        <p:nvSpPr>
          <p:cNvPr id="7" name="ZoneTexte 6"/>
          <p:cNvSpPr txBox="1"/>
          <p:nvPr/>
        </p:nvSpPr>
        <p:spPr>
          <a:xfrm>
            <a:off x="304800" y="1208088"/>
            <a:ext cx="8150225" cy="6308725"/>
          </a:xfrm>
          <a:prstGeom prst="rect">
            <a:avLst/>
          </a:prstGeom>
          <a:noFill/>
        </p:spPr>
        <p:txBody>
          <a:bodyPr wrap="none">
            <a:spAutoFit/>
          </a:bodyPr>
          <a:lstStyle/>
          <a:p>
            <a:pPr fontAlgn="auto">
              <a:spcBef>
                <a:spcPts val="0"/>
              </a:spcBef>
              <a:spcAft>
                <a:spcPts val="0"/>
              </a:spcAft>
              <a:buClr>
                <a:srgbClr val="C00000"/>
              </a:buClr>
              <a:buFont typeface="Wingdings" pitchFamily="2" charset="2"/>
              <a:buChar char="Ø"/>
              <a:defRPr/>
            </a:pPr>
            <a:r>
              <a:rPr lang="fr-FR" sz="1800" kern="0" dirty="0">
                <a:solidFill>
                  <a:sysClr val="windowText" lastClr="000000"/>
                </a:solidFill>
                <a:latin typeface="Calibri"/>
              </a:rPr>
              <a:t>  </a:t>
            </a:r>
            <a:r>
              <a:rPr lang="fr-FR" sz="2000" b="1" kern="0" dirty="0">
                <a:solidFill>
                  <a:srgbClr val="EEECE1">
                    <a:lumMod val="50000"/>
                  </a:srgbClr>
                </a:solidFill>
                <a:latin typeface="Calibri"/>
              </a:rPr>
              <a:t>L’humain au centre du dispositif d’entreprise</a:t>
            </a:r>
          </a:p>
          <a:p>
            <a:pPr fontAlgn="auto">
              <a:spcBef>
                <a:spcPts val="0"/>
              </a:spcBef>
              <a:spcAft>
                <a:spcPts val="0"/>
              </a:spcAft>
              <a:buClr>
                <a:srgbClr val="C00000"/>
              </a:buClr>
              <a:buFont typeface="Wingdings" pitchFamily="2" charset="2"/>
              <a:buChar char="Ø"/>
              <a:defRPr/>
            </a:pPr>
            <a:endParaRPr lang="fr-FR" sz="2800" b="1" kern="0" dirty="0">
              <a:solidFill>
                <a:srgbClr val="EEECE1">
                  <a:lumMod val="50000"/>
                </a:srgbClr>
              </a:solidFill>
              <a:latin typeface="Calibri"/>
            </a:endParaRPr>
          </a:p>
          <a:p>
            <a:pPr marL="457200" lvl="2" fontAlgn="auto">
              <a:spcBef>
                <a:spcPts val="0"/>
              </a:spcBef>
              <a:spcAft>
                <a:spcPts val="0"/>
              </a:spcAft>
              <a:buClr>
                <a:srgbClr val="C00000"/>
              </a:buClr>
              <a:buSzPct val="85000"/>
              <a:buFont typeface="Wingdings" pitchFamily="2" charset="2"/>
              <a:buChar char="ü"/>
              <a:defRPr/>
            </a:pPr>
            <a:r>
              <a:rPr lang="fr-FR" sz="2000" kern="0" dirty="0">
                <a:solidFill>
                  <a:sysClr val="windowText" lastClr="000000">
                    <a:lumMod val="50000"/>
                    <a:lumOff val="50000"/>
                  </a:sysClr>
                </a:solidFill>
                <a:latin typeface="Calibri"/>
              </a:rPr>
              <a:t>Proximité de l’encadrement</a:t>
            </a:r>
          </a:p>
          <a:p>
            <a:pPr marL="457200" lvl="2" fontAlgn="auto">
              <a:spcBef>
                <a:spcPts val="0"/>
              </a:spcBef>
              <a:spcAft>
                <a:spcPts val="0"/>
              </a:spcAft>
              <a:buClr>
                <a:srgbClr val="C00000"/>
              </a:buClr>
              <a:buSzPct val="85000"/>
              <a:buFont typeface="Wingdings" pitchFamily="2" charset="2"/>
              <a:buChar char="ü"/>
              <a:defRPr/>
            </a:pPr>
            <a:endParaRPr lang="fr-FR" sz="2000" kern="0" dirty="0">
              <a:solidFill>
                <a:sysClr val="windowText" lastClr="000000">
                  <a:lumMod val="50000"/>
                  <a:lumOff val="50000"/>
                </a:sysClr>
              </a:solidFill>
              <a:latin typeface="Calibri"/>
            </a:endParaRPr>
          </a:p>
          <a:p>
            <a:pPr marL="457200" lvl="2" fontAlgn="auto">
              <a:spcBef>
                <a:spcPts val="0"/>
              </a:spcBef>
              <a:spcAft>
                <a:spcPts val="0"/>
              </a:spcAft>
              <a:buClr>
                <a:srgbClr val="C00000"/>
              </a:buClr>
              <a:buSzPct val="85000"/>
              <a:buFont typeface="Wingdings" pitchFamily="2" charset="2"/>
              <a:buChar char="ü"/>
              <a:defRPr/>
            </a:pPr>
            <a:r>
              <a:rPr lang="fr-FR" sz="2000" kern="0" dirty="0">
                <a:solidFill>
                  <a:sysClr val="windowText" lastClr="000000">
                    <a:lumMod val="50000"/>
                    <a:lumOff val="50000"/>
                  </a:sysClr>
                </a:solidFill>
                <a:latin typeface="Calibri"/>
              </a:rPr>
              <a:t> Missions tenant compte des orientations collaborateurs</a:t>
            </a:r>
          </a:p>
          <a:p>
            <a:pPr marL="457200" lvl="2" fontAlgn="auto">
              <a:spcBef>
                <a:spcPts val="0"/>
              </a:spcBef>
              <a:spcAft>
                <a:spcPts val="0"/>
              </a:spcAft>
              <a:buClr>
                <a:srgbClr val="C00000"/>
              </a:buClr>
              <a:buSzPct val="85000"/>
              <a:buFont typeface="Wingdings" pitchFamily="2" charset="2"/>
              <a:buChar char="ü"/>
              <a:defRPr/>
            </a:pPr>
            <a:endParaRPr lang="fr-FR" sz="2000" kern="0" dirty="0">
              <a:solidFill>
                <a:sysClr val="windowText" lastClr="000000">
                  <a:lumMod val="50000"/>
                  <a:lumOff val="50000"/>
                </a:sysClr>
              </a:solidFill>
              <a:latin typeface="Calibri"/>
            </a:endParaRPr>
          </a:p>
          <a:p>
            <a:pPr marL="457200" lvl="2" fontAlgn="auto">
              <a:spcBef>
                <a:spcPts val="0"/>
              </a:spcBef>
              <a:spcAft>
                <a:spcPts val="0"/>
              </a:spcAft>
              <a:buClr>
                <a:srgbClr val="C00000"/>
              </a:buClr>
              <a:buSzPct val="85000"/>
              <a:buFont typeface="Wingdings" pitchFamily="2" charset="2"/>
              <a:buChar char="ü"/>
              <a:defRPr/>
            </a:pPr>
            <a:r>
              <a:rPr lang="fr-FR" sz="2000" kern="0" dirty="0">
                <a:solidFill>
                  <a:sysClr val="windowText" lastClr="000000">
                    <a:lumMod val="50000"/>
                    <a:lumOff val="50000"/>
                  </a:sysClr>
                </a:solidFill>
                <a:latin typeface="Calibri"/>
              </a:rPr>
              <a:t>Accompagnement des collaborateurs dans une logique de progression</a:t>
            </a:r>
          </a:p>
          <a:p>
            <a:pPr marL="0" lvl="1" fontAlgn="auto">
              <a:spcBef>
                <a:spcPts val="0"/>
              </a:spcBef>
              <a:spcAft>
                <a:spcPts val="0"/>
              </a:spcAft>
              <a:buClr>
                <a:srgbClr val="C00000"/>
              </a:buClr>
              <a:buSzPct val="85000"/>
              <a:buFont typeface="Wingdings" pitchFamily="2" charset="2"/>
              <a:buChar char="ü"/>
              <a:defRPr/>
            </a:pPr>
            <a:endParaRPr lang="fr-FR" sz="2000" kern="0" dirty="0">
              <a:solidFill>
                <a:sysClr val="windowText" lastClr="000000">
                  <a:lumMod val="50000"/>
                  <a:lumOff val="50000"/>
                </a:sysClr>
              </a:solidFill>
              <a:latin typeface="Calibri"/>
            </a:endParaRPr>
          </a:p>
          <a:p>
            <a:pPr fontAlgn="auto">
              <a:spcBef>
                <a:spcPts val="0"/>
              </a:spcBef>
              <a:spcAft>
                <a:spcPts val="0"/>
              </a:spcAft>
              <a:buClr>
                <a:srgbClr val="C00000"/>
              </a:buClr>
              <a:buSzPct val="85000"/>
              <a:buFont typeface="Wingdings" pitchFamily="2" charset="2"/>
              <a:buChar char="Ø"/>
              <a:defRPr/>
            </a:pPr>
            <a:r>
              <a:rPr lang="fr-FR" sz="2000" b="1" kern="0" dirty="0">
                <a:solidFill>
                  <a:srgbClr val="EEECE1">
                    <a:lumMod val="50000"/>
                  </a:srgbClr>
                </a:solidFill>
                <a:latin typeface="Calibri"/>
              </a:rPr>
              <a:t>Indépendance financière de l’entreprise</a:t>
            </a:r>
          </a:p>
          <a:p>
            <a:pPr fontAlgn="auto">
              <a:spcBef>
                <a:spcPts val="0"/>
              </a:spcBef>
              <a:spcAft>
                <a:spcPts val="0"/>
              </a:spcAft>
              <a:buClr>
                <a:srgbClr val="C00000"/>
              </a:buClr>
              <a:buSzPct val="85000"/>
              <a:buFont typeface="Wingdings" pitchFamily="2" charset="2"/>
              <a:buChar char="Ø"/>
              <a:defRPr/>
            </a:pPr>
            <a:endParaRPr lang="fr-FR" sz="2000" b="1" kern="0" dirty="0">
              <a:solidFill>
                <a:srgbClr val="EEECE1">
                  <a:lumMod val="50000"/>
                </a:srgbClr>
              </a:solidFill>
              <a:latin typeface="Calibri"/>
            </a:endParaRPr>
          </a:p>
          <a:p>
            <a:pPr marL="457200" lvl="2" fontAlgn="auto">
              <a:spcBef>
                <a:spcPts val="0"/>
              </a:spcBef>
              <a:spcAft>
                <a:spcPts val="0"/>
              </a:spcAft>
              <a:buClr>
                <a:srgbClr val="C00000"/>
              </a:buClr>
              <a:buSzPct val="85000"/>
              <a:buFont typeface="Wingdings" pitchFamily="2" charset="2"/>
              <a:buChar char="ü"/>
              <a:defRPr/>
            </a:pPr>
            <a:r>
              <a:rPr lang="fr-FR" sz="2000" kern="0" dirty="0">
                <a:solidFill>
                  <a:sysClr val="windowText" lastClr="000000">
                    <a:lumMod val="50000"/>
                    <a:lumOff val="50000"/>
                  </a:sysClr>
                </a:solidFill>
                <a:latin typeface="Calibri"/>
              </a:rPr>
              <a:t>Capital détenu par ses salariés managers </a:t>
            </a:r>
          </a:p>
          <a:p>
            <a:pPr marL="457200" lvl="2" fontAlgn="auto">
              <a:spcBef>
                <a:spcPts val="0"/>
              </a:spcBef>
              <a:spcAft>
                <a:spcPts val="0"/>
              </a:spcAft>
              <a:buClr>
                <a:srgbClr val="C00000"/>
              </a:buClr>
              <a:buSzPct val="85000"/>
              <a:buFont typeface="Wingdings" pitchFamily="2" charset="2"/>
              <a:buChar char="ü"/>
              <a:defRPr/>
            </a:pPr>
            <a:endParaRPr lang="fr-FR" sz="2000" kern="0" dirty="0">
              <a:solidFill>
                <a:sysClr val="windowText" lastClr="000000">
                  <a:lumMod val="50000"/>
                  <a:lumOff val="50000"/>
                </a:sysClr>
              </a:solidFill>
              <a:latin typeface="Calibri"/>
            </a:endParaRPr>
          </a:p>
          <a:p>
            <a:pPr marL="457200" lvl="2" fontAlgn="auto">
              <a:spcBef>
                <a:spcPts val="0"/>
              </a:spcBef>
              <a:spcAft>
                <a:spcPts val="0"/>
              </a:spcAft>
              <a:buClr>
                <a:srgbClr val="C00000"/>
              </a:buClr>
              <a:buSzPct val="85000"/>
              <a:buFont typeface="Wingdings" pitchFamily="2" charset="2"/>
              <a:buChar char="ü"/>
              <a:defRPr/>
            </a:pPr>
            <a:r>
              <a:rPr lang="fr-FR" sz="2000" kern="0" dirty="0">
                <a:solidFill>
                  <a:sysClr val="windowText" lastClr="000000">
                    <a:lumMod val="50000"/>
                    <a:lumOff val="50000"/>
                  </a:sysClr>
                </a:solidFill>
                <a:latin typeface="Calibri"/>
              </a:rPr>
              <a:t>Décision interne d’investissement dans le cadre du développement</a:t>
            </a:r>
          </a:p>
          <a:p>
            <a:pPr marL="457200" lvl="2" fontAlgn="auto">
              <a:spcBef>
                <a:spcPts val="0"/>
              </a:spcBef>
              <a:spcAft>
                <a:spcPts val="0"/>
              </a:spcAft>
              <a:buClr>
                <a:srgbClr val="C00000"/>
              </a:buClr>
              <a:buSzPct val="85000"/>
              <a:buFont typeface="Wingdings" pitchFamily="2" charset="2"/>
              <a:buChar char="ü"/>
              <a:defRPr/>
            </a:pPr>
            <a:endParaRPr lang="fr-FR" sz="2000" kern="0" dirty="0">
              <a:solidFill>
                <a:sysClr val="windowText" lastClr="000000">
                  <a:lumMod val="50000"/>
                  <a:lumOff val="50000"/>
                </a:sysClr>
              </a:solidFill>
              <a:latin typeface="Calibri"/>
            </a:endParaRPr>
          </a:p>
          <a:p>
            <a:pPr marL="457200" lvl="2" fontAlgn="auto">
              <a:spcBef>
                <a:spcPts val="0"/>
              </a:spcBef>
              <a:spcAft>
                <a:spcPts val="0"/>
              </a:spcAft>
              <a:buClr>
                <a:srgbClr val="C00000"/>
              </a:buClr>
              <a:buSzPct val="85000"/>
              <a:buFont typeface="Wingdings" pitchFamily="2" charset="2"/>
              <a:buChar char="ü"/>
              <a:defRPr/>
            </a:pPr>
            <a:r>
              <a:rPr lang="fr-FR" sz="2000" kern="0" dirty="0">
                <a:solidFill>
                  <a:sysClr val="windowText" lastClr="000000">
                    <a:lumMod val="50000"/>
                    <a:lumOff val="50000"/>
                  </a:sysClr>
                </a:solidFill>
                <a:latin typeface="Calibri"/>
              </a:rPr>
              <a:t>Intéressement des collaborateurs à l’atteinte des objectifs</a:t>
            </a:r>
          </a:p>
          <a:p>
            <a:pPr marL="0" lvl="1" fontAlgn="auto">
              <a:spcBef>
                <a:spcPts val="0"/>
              </a:spcBef>
              <a:spcAft>
                <a:spcPts val="0"/>
              </a:spcAft>
              <a:buClr>
                <a:srgbClr val="C00000"/>
              </a:buClr>
              <a:buSzPct val="85000"/>
              <a:buFont typeface="Wingdings" pitchFamily="2" charset="2"/>
              <a:buChar char="ü"/>
              <a:defRPr/>
            </a:pPr>
            <a:endParaRPr lang="fr-FR" sz="2000" kern="0" dirty="0">
              <a:solidFill>
                <a:sysClr val="windowText" lastClr="000000">
                  <a:lumMod val="50000"/>
                  <a:lumOff val="50000"/>
                </a:sysClr>
              </a:solidFill>
              <a:latin typeface="Calibri"/>
            </a:endParaRPr>
          </a:p>
          <a:p>
            <a:pPr marL="0" lvl="1" fontAlgn="auto">
              <a:spcBef>
                <a:spcPts val="0"/>
              </a:spcBef>
              <a:spcAft>
                <a:spcPts val="0"/>
              </a:spcAft>
              <a:buClr>
                <a:srgbClr val="C00000"/>
              </a:buClr>
              <a:buSzPct val="85000"/>
              <a:buFont typeface="Wingdings" pitchFamily="2" charset="2"/>
              <a:buChar char="ü"/>
              <a:defRPr/>
            </a:pPr>
            <a:endParaRPr lang="fr-FR" sz="2000" kern="0" dirty="0">
              <a:solidFill>
                <a:sysClr val="windowText" lastClr="000000">
                  <a:lumMod val="50000"/>
                  <a:lumOff val="50000"/>
                </a:sysClr>
              </a:solidFill>
              <a:latin typeface="Calibri"/>
            </a:endParaRPr>
          </a:p>
          <a:p>
            <a:pPr marL="0" lvl="1" fontAlgn="auto">
              <a:spcBef>
                <a:spcPts val="0"/>
              </a:spcBef>
              <a:spcAft>
                <a:spcPts val="0"/>
              </a:spcAft>
              <a:buClr>
                <a:srgbClr val="C00000"/>
              </a:buClr>
              <a:buSzPct val="85000"/>
              <a:buFont typeface="Wingdings" pitchFamily="2" charset="2"/>
              <a:buChar char="ü"/>
              <a:defRPr/>
            </a:pPr>
            <a:endParaRPr lang="fr-FR" sz="2000" kern="0" dirty="0">
              <a:solidFill>
                <a:sysClr val="windowText" lastClr="000000">
                  <a:lumMod val="50000"/>
                  <a:lumOff val="50000"/>
                </a:sysClr>
              </a:solidFill>
              <a:latin typeface="Calibri"/>
            </a:endParaRPr>
          </a:p>
          <a:p>
            <a:pPr fontAlgn="auto">
              <a:spcBef>
                <a:spcPts val="0"/>
              </a:spcBef>
              <a:spcAft>
                <a:spcPts val="0"/>
              </a:spcAft>
              <a:defRPr/>
            </a:pPr>
            <a:endParaRPr lang="fr-FR" sz="1800" kern="0" dirty="0">
              <a:solidFill>
                <a:sysClr val="windowText" lastClr="000000"/>
              </a:solidFill>
              <a:latin typeface="Calibri"/>
            </a:endParaRPr>
          </a:p>
          <a:p>
            <a:pPr fontAlgn="auto">
              <a:spcBef>
                <a:spcPts val="0"/>
              </a:spcBef>
              <a:spcAft>
                <a:spcPts val="0"/>
              </a:spcAft>
              <a:defRPr/>
            </a:pPr>
            <a:endParaRPr lang="fr-FR" sz="1800" kern="0" dirty="0">
              <a:solidFill>
                <a:sysClr val="windowText" lastClr="000000"/>
              </a:solidFill>
              <a:latin typeface="Calibri"/>
            </a:endParaRPr>
          </a:p>
        </p:txBody>
      </p:sp>
      <p:grpSp>
        <p:nvGrpSpPr>
          <p:cNvPr id="2" name="Groupe 7"/>
          <p:cNvGrpSpPr>
            <a:grpSpLocks/>
          </p:cNvGrpSpPr>
          <p:nvPr/>
        </p:nvGrpSpPr>
        <p:grpSpPr bwMode="auto">
          <a:xfrm>
            <a:off x="7904163" y="152400"/>
            <a:ext cx="1057275" cy="738188"/>
            <a:chOff x="7904163" y="152400"/>
            <a:chExt cx="1057454" cy="738188"/>
          </a:xfrm>
        </p:grpSpPr>
        <p:pic>
          <p:nvPicPr>
            <p:cNvPr id="4102" name="Image 10" descr="DT03094.JPG"/>
            <p:cNvPicPr>
              <a:picLocks noChangeAspect="1"/>
            </p:cNvPicPr>
            <p:nvPr/>
          </p:nvPicPr>
          <p:blipFill>
            <a:blip r:embed="rId3"/>
            <a:srcRect/>
            <a:stretch>
              <a:fillRect/>
            </a:stretch>
          </p:blipFill>
          <p:spPr bwMode="auto">
            <a:xfrm>
              <a:off x="7904163" y="152400"/>
              <a:ext cx="1011237" cy="738188"/>
            </a:xfrm>
            <a:prstGeom prst="rect">
              <a:avLst/>
            </a:prstGeom>
            <a:noFill/>
            <a:ln w="9525">
              <a:noFill/>
              <a:miter lim="800000"/>
              <a:headEnd/>
              <a:tailEnd/>
            </a:ln>
          </p:spPr>
        </p:pic>
        <p:sp>
          <p:nvSpPr>
            <p:cNvPr id="4103" name="ZoneTexte 10"/>
            <p:cNvSpPr txBox="1">
              <a:spLocks noChangeArrowheads="1"/>
            </p:cNvSpPr>
            <p:nvPr/>
          </p:nvSpPr>
          <p:spPr bwMode="auto">
            <a:xfrm>
              <a:off x="8392230" y="240268"/>
              <a:ext cx="569387" cy="276999"/>
            </a:xfrm>
            <a:prstGeom prst="rect">
              <a:avLst/>
            </a:prstGeom>
            <a:noFill/>
            <a:ln w="9525">
              <a:noFill/>
              <a:miter lim="800000"/>
              <a:headEnd/>
              <a:tailEnd/>
            </a:ln>
          </p:spPr>
          <p:txBody>
            <a:bodyPr wrap="none">
              <a:spAutoFit/>
            </a:bodyPr>
            <a:lstStyle/>
            <a:p>
              <a:r>
                <a:rPr lang="fr-FR" b="1">
                  <a:solidFill>
                    <a:schemeClr val="bg1"/>
                  </a:solidFill>
                </a:rPr>
                <a:t>IXerp</a:t>
              </a:r>
            </a:p>
          </p:txBody>
        </p:sp>
      </p:grpSp>
      <p:sp>
        <p:nvSpPr>
          <p:cNvPr id="4101" name="ZoneTexte 8"/>
          <p:cNvSpPr txBox="1">
            <a:spLocks noChangeArrowheads="1"/>
          </p:cNvSpPr>
          <p:nvPr/>
        </p:nvSpPr>
        <p:spPr bwMode="auto">
          <a:xfrm>
            <a:off x="4419600" y="6553200"/>
            <a:ext cx="284163" cy="307975"/>
          </a:xfrm>
          <a:prstGeom prst="rect">
            <a:avLst/>
          </a:prstGeom>
          <a:noFill/>
          <a:ln w="9525">
            <a:noFill/>
            <a:miter lim="800000"/>
            <a:headEnd/>
            <a:tailEnd/>
          </a:ln>
        </p:spPr>
        <p:txBody>
          <a:bodyPr wrap="none">
            <a:spAutoFit/>
          </a:bodyPr>
          <a:lstStyle/>
          <a:p>
            <a:pPr algn="ctr"/>
            <a:r>
              <a:rPr lang="fr-FR" sz="1400" dirty="0" smtClean="0">
                <a:solidFill>
                  <a:schemeClr val="bg1"/>
                </a:solidFill>
              </a:rPr>
              <a:t>3</a:t>
            </a:r>
            <a:endParaRPr lang="fr-FR" sz="1400"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fr-FR" sz="3200" smtClean="0">
                <a:solidFill>
                  <a:srgbClr val="004582"/>
                </a:solidFill>
                <a:latin typeface="Myriad Pro" pitchFamily="34" charset="0"/>
              </a:rPr>
              <a:t>Une société fondée sur des valeurs</a:t>
            </a:r>
            <a:endParaRPr lang="fr-FR" sz="3200" smtClean="0"/>
          </a:p>
        </p:txBody>
      </p:sp>
      <p:sp>
        <p:nvSpPr>
          <p:cNvPr id="7" name="ZoneTexte 6"/>
          <p:cNvSpPr txBox="1"/>
          <p:nvPr/>
        </p:nvSpPr>
        <p:spPr>
          <a:xfrm>
            <a:off x="0" y="1208088"/>
            <a:ext cx="9205913" cy="4094162"/>
          </a:xfrm>
          <a:prstGeom prst="rect">
            <a:avLst/>
          </a:prstGeom>
          <a:noFill/>
        </p:spPr>
        <p:txBody>
          <a:bodyPr>
            <a:spAutoFit/>
          </a:bodyPr>
          <a:lstStyle/>
          <a:p>
            <a:pPr fontAlgn="auto">
              <a:spcBef>
                <a:spcPts val="0"/>
              </a:spcBef>
              <a:spcAft>
                <a:spcPts val="0"/>
              </a:spcAft>
              <a:buClr>
                <a:srgbClr val="C00000"/>
              </a:buClr>
              <a:buSzPct val="85000"/>
              <a:buFont typeface="Wingdings" pitchFamily="2" charset="2"/>
              <a:buChar char="Ø"/>
              <a:defRPr/>
            </a:pPr>
            <a:r>
              <a:rPr lang="fr-FR" sz="2000" b="1" kern="0" dirty="0">
                <a:solidFill>
                  <a:srgbClr val="EEECE1">
                    <a:lumMod val="50000"/>
                  </a:srgbClr>
                </a:solidFill>
                <a:latin typeface="Calibri"/>
              </a:rPr>
              <a:t>Fidélité aux clients et collaborateurs  </a:t>
            </a:r>
          </a:p>
          <a:p>
            <a:pPr fontAlgn="auto">
              <a:spcBef>
                <a:spcPts val="0"/>
              </a:spcBef>
              <a:spcAft>
                <a:spcPts val="0"/>
              </a:spcAft>
              <a:buClr>
                <a:srgbClr val="C00000"/>
              </a:buClr>
              <a:buSzPct val="85000"/>
              <a:buFont typeface="Wingdings" pitchFamily="2" charset="2"/>
              <a:buChar char="Ø"/>
              <a:defRPr/>
            </a:pPr>
            <a:endParaRPr lang="fr-FR" sz="2000" b="1" kern="0" dirty="0">
              <a:solidFill>
                <a:srgbClr val="EEECE1">
                  <a:lumMod val="50000"/>
                </a:srgbClr>
              </a:solidFill>
              <a:latin typeface="Calibri"/>
            </a:endParaRPr>
          </a:p>
          <a:p>
            <a:pPr marL="457200" lvl="2" fontAlgn="auto">
              <a:spcBef>
                <a:spcPts val="0"/>
              </a:spcBef>
              <a:spcAft>
                <a:spcPts val="0"/>
              </a:spcAft>
              <a:buClr>
                <a:srgbClr val="C00000"/>
              </a:buClr>
              <a:buSzPct val="85000"/>
              <a:buFont typeface="Wingdings" pitchFamily="2" charset="2"/>
              <a:buChar char="ü"/>
              <a:defRPr/>
            </a:pPr>
            <a:r>
              <a:rPr lang="fr-FR" sz="2000" kern="0" dirty="0">
                <a:solidFill>
                  <a:sysClr val="windowText" lastClr="000000">
                    <a:lumMod val="50000"/>
                    <a:lumOff val="50000"/>
                  </a:sysClr>
                </a:solidFill>
                <a:latin typeface="Calibri"/>
              </a:rPr>
              <a:t>Croissance organique pour l’accueil de personnes partageant nos valeurs</a:t>
            </a:r>
          </a:p>
          <a:p>
            <a:pPr marL="457200" lvl="2" fontAlgn="auto">
              <a:spcBef>
                <a:spcPts val="0"/>
              </a:spcBef>
              <a:spcAft>
                <a:spcPts val="0"/>
              </a:spcAft>
              <a:buClr>
                <a:srgbClr val="C00000"/>
              </a:buClr>
              <a:buSzPct val="85000"/>
              <a:buFont typeface="Wingdings" pitchFamily="2" charset="2"/>
              <a:buChar char="ü"/>
              <a:defRPr/>
            </a:pPr>
            <a:endParaRPr lang="fr-FR" sz="2000" kern="0" dirty="0">
              <a:solidFill>
                <a:sysClr val="windowText" lastClr="000000">
                  <a:lumMod val="50000"/>
                  <a:lumOff val="50000"/>
                </a:sysClr>
              </a:solidFill>
              <a:latin typeface="Calibri"/>
            </a:endParaRPr>
          </a:p>
          <a:p>
            <a:pPr marL="457200" lvl="2" fontAlgn="auto">
              <a:spcBef>
                <a:spcPts val="0"/>
              </a:spcBef>
              <a:spcAft>
                <a:spcPts val="0"/>
              </a:spcAft>
              <a:buClr>
                <a:srgbClr val="C00000"/>
              </a:buClr>
              <a:buSzPct val="85000"/>
              <a:buFont typeface="Wingdings" pitchFamily="2" charset="2"/>
              <a:buChar char="ü"/>
              <a:defRPr/>
            </a:pPr>
            <a:r>
              <a:rPr lang="fr-FR" sz="2000" kern="0" dirty="0">
                <a:solidFill>
                  <a:sysClr val="windowText" lastClr="000000">
                    <a:lumMod val="50000"/>
                    <a:lumOff val="50000"/>
                  </a:sysClr>
                </a:solidFill>
                <a:latin typeface="Calibri"/>
              </a:rPr>
              <a:t>Respect  des engagements vis-à-vis des clients </a:t>
            </a:r>
          </a:p>
          <a:p>
            <a:pPr marL="0" lvl="1" fontAlgn="auto">
              <a:spcBef>
                <a:spcPts val="0"/>
              </a:spcBef>
              <a:spcAft>
                <a:spcPts val="0"/>
              </a:spcAft>
              <a:buClr>
                <a:srgbClr val="C00000"/>
              </a:buClr>
              <a:buSzPct val="85000"/>
              <a:buFont typeface="Wingdings" pitchFamily="2" charset="2"/>
              <a:buChar char="ü"/>
              <a:defRPr/>
            </a:pPr>
            <a:endParaRPr lang="fr-FR" sz="2000" kern="0" dirty="0">
              <a:solidFill>
                <a:sysClr val="windowText" lastClr="000000">
                  <a:lumMod val="50000"/>
                  <a:lumOff val="50000"/>
                </a:sysClr>
              </a:solidFill>
              <a:latin typeface="Calibri"/>
            </a:endParaRPr>
          </a:p>
          <a:p>
            <a:pPr marL="0" lvl="1" fontAlgn="auto">
              <a:spcBef>
                <a:spcPts val="0"/>
              </a:spcBef>
              <a:spcAft>
                <a:spcPts val="0"/>
              </a:spcAft>
              <a:buClr>
                <a:srgbClr val="C00000"/>
              </a:buClr>
              <a:buSzPct val="85000"/>
              <a:buFont typeface="Wingdings" pitchFamily="2" charset="2"/>
              <a:buChar char="ü"/>
              <a:defRPr/>
            </a:pPr>
            <a:endParaRPr lang="fr-FR" sz="2000" kern="0" dirty="0">
              <a:solidFill>
                <a:sysClr val="windowText" lastClr="000000">
                  <a:lumMod val="50000"/>
                  <a:lumOff val="50000"/>
                </a:sysClr>
              </a:solidFill>
              <a:latin typeface="Calibri"/>
            </a:endParaRPr>
          </a:p>
          <a:p>
            <a:pPr marL="0" lvl="1" fontAlgn="auto">
              <a:spcBef>
                <a:spcPts val="0"/>
              </a:spcBef>
              <a:spcAft>
                <a:spcPts val="0"/>
              </a:spcAft>
              <a:buClr>
                <a:srgbClr val="C00000"/>
              </a:buClr>
              <a:buSzPct val="85000"/>
              <a:buFont typeface="Wingdings" pitchFamily="2" charset="2"/>
              <a:buChar char="ü"/>
              <a:defRPr/>
            </a:pPr>
            <a:endParaRPr lang="fr-FR" sz="2000" kern="0" dirty="0">
              <a:solidFill>
                <a:sysClr val="windowText" lastClr="000000">
                  <a:lumMod val="50000"/>
                  <a:lumOff val="50000"/>
                </a:sysClr>
              </a:solidFill>
              <a:latin typeface="Calibri"/>
            </a:endParaRPr>
          </a:p>
          <a:p>
            <a:pPr algn="ctr" fontAlgn="auto">
              <a:spcBef>
                <a:spcPts val="0"/>
              </a:spcBef>
              <a:spcAft>
                <a:spcPts val="0"/>
              </a:spcAft>
              <a:buClr>
                <a:srgbClr val="C00000"/>
              </a:buClr>
              <a:buSzPct val="85000"/>
              <a:defRPr/>
            </a:pPr>
            <a:r>
              <a:rPr lang="fr-FR" sz="2400" b="1" kern="0" dirty="0">
                <a:solidFill>
                  <a:srgbClr val="EEECE1">
                    <a:lumMod val="50000"/>
                  </a:srgbClr>
                </a:solidFill>
                <a:latin typeface="Calibri"/>
              </a:rPr>
              <a:t>Un équilibre entre les besoins du service et les attentes des équipes </a:t>
            </a:r>
          </a:p>
          <a:p>
            <a:pPr marL="0" lvl="1" fontAlgn="auto">
              <a:spcBef>
                <a:spcPts val="0"/>
              </a:spcBef>
              <a:spcAft>
                <a:spcPts val="0"/>
              </a:spcAft>
              <a:buClr>
                <a:srgbClr val="C00000"/>
              </a:buClr>
              <a:buSzPct val="85000"/>
              <a:buFont typeface="Wingdings" pitchFamily="2" charset="2"/>
              <a:buChar char="ü"/>
              <a:defRPr/>
            </a:pPr>
            <a:endParaRPr lang="fr-FR" sz="2000" kern="0" dirty="0">
              <a:solidFill>
                <a:sysClr val="windowText" lastClr="000000">
                  <a:lumMod val="50000"/>
                  <a:lumOff val="50000"/>
                </a:sysClr>
              </a:solidFill>
              <a:latin typeface="Calibri"/>
            </a:endParaRPr>
          </a:p>
          <a:p>
            <a:pPr marL="0" lvl="1" fontAlgn="auto">
              <a:spcBef>
                <a:spcPts val="0"/>
              </a:spcBef>
              <a:spcAft>
                <a:spcPts val="0"/>
              </a:spcAft>
              <a:buClr>
                <a:srgbClr val="C00000"/>
              </a:buClr>
              <a:buSzPct val="85000"/>
              <a:buFont typeface="Wingdings" pitchFamily="2" charset="2"/>
              <a:buChar char="ü"/>
              <a:defRPr/>
            </a:pPr>
            <a:endParaRPr lang="fr-FR" sz="2000" kern="0" dirty="0">
              <a:solidFill>
                <a:sysClr val="windowText" lastClr="000000">
                  <a:lumMod val="50000"/>
                  <a:lumOff val="50000"/>
                </a:sysClr>
              </a:solidFill>
              <a:latin typeface="Calibri"/>
            </a:endParaRPr>
          </a:p>
          <a:p>
            <a:pPr fontAlgn="auto">
              <a:spcBef>
                <a:spcPts val="0"/>
              </a:spcBef>
              <a:spcAft>
                <a:spcPts val="0"/>
              </a:spcAft>
              <a:defRPr/>
            </a:pPr>
            <a:endParaRPr lang="fr-FR" sz="1800" kern="0" dirty="0">
              <a:solidFill>
                <a:sysClr val="windowText" lastClr="000000"/>
              </a:solidFill>
              <a:latin typeface="Calibri"/>
            </a:endParaRPr>
          </a:p>
          <a:p>
            <a:pPr fontAlgn="auto">
              <a:spcBef>
                <a:spcPts val="0"/>
              </a:spcBef>
              <a:spcAft>
                <a:spcPts val="0"/>
              </a:spcAft>
              <a:defRPr/>
            </a:pPr>
            <a:endParaRPr lang="fr-FR" sz="1800" kern="0" dirty="0">
              <a:solidFill>
                <a:sysClr val="windowText" lastClr="000000"/>
              </a:solidFill>
              <a:latin typeface="Calibri"/>
            </a:endParaRPr>
          </a:p>
        </p:txBody>
      </p:sp>
      <p:grpSp>
        <p:nvGrpSpPr>
          <p:cNvPr id="5124" name="Groupe 4"/>
          <p:cNvGrpSpPr>
            <a:grpSpLocks/>
          </p:cNvGrpSpPr>
          <p:nvPr/>
        </p:nvGrpSpPr>
        <p:grpSpPr bwMode="auto">
          <a:xfrm>
            <a:off x="7904163" y="152400"/>
            <a:ext cx="1057275" cy="738188"/>
            <a:chOff x="7904163" y="152400"/>
            <a:chExt cx="1057454" cy="738188"/>
          </a:xfrm>
        </p:grpSpPr>
        <p:pic>
          <p:nvPicPr>
            <p:cNvPr id="5126" name="Image 10" descr="DT03094.JPG"/>
            <p:cNvPicPr>
              <a:picLocks noChangeAspect="1"/>
            </p:cNvPicPr>
            <p:nvPr/>
          </p:nvPicPr>
          <p:blipFill>
            <a:blip r:embed="rId3"/>
            <a:srcRect/>
            <a:stretch>
              <a:fillRect/>
            </a:stretch>
          </p:blipFill>
          <p:spPr bwMode="auto">
            <a:xfrm>
              <a:off x="7904163" y="152400"/>
              <a:ext cx="1011237" cy="738188"/>
            </a:xfrm>
            <a:prstGeom prst="rect">
              <a:avLst/>
            </a:prstGeom>
            <a:noFill/>
            <a:ln w="9525">
              <a:noFill/>
              <a:miter lim="800000"/>
              <a:headEnd/>
              <a:tailEnd/>
            </a:ln>
          </p:spPr>
        </p:pic>
        <p:sp>
          <p:nvSpPr>
            <p:cNvPr id="5127" name="ZoneTexte 7"/>
            <p:cNvSpPr txBox="1">
              <a:spLocks noChangeArrowheads="1"/>
            </p:cNvSpPr>
            <p:nvPr/>
          </p:nvSpPr>
          <p:spPr bwMode="auto">
            <a:xfrm>
              <a:off x="8392230" y="240268"/>
              <a:ext cx="569387" cy="276999"/>
            </a:xfrm>
            <a:prstGeom prst="rect">
              <a:avLst/>
            </a:prstGeom>
            <a:noFill/>
            <a:ln w="9525">
              <a:noFill/>
              <a:miter lim="800000"/>
              <a:headEnd/>
              <a:tailEnd/>
            </a:ln>
          </p:spPr>
          <p:txBody>
            <a:bodyPr wrap="none">
              <a:spAutoFit/>
            </a:bodyPr>
            <a:lstStyle/>
            <a:p>
              <a:r>
                <a:rPr lang="fr-FR" b="1">
                  <a:solidFill>
                    <a:schemeClr val="bg1"/>
                  </a:solidFill>
                </a:rPr>
                <a:t>IXerp</a:t>
              </a:r>
            </a:p>
          </p:txBody>
        </p:sp>
      </p:grpSp>
      <p:sp>
        <p:nvSpPr>
          <p:cNvPr id="5125" name="ZoneTexte 8"/>
          <p:cNvSpPr txBox="1">
            <a:spLocks noChangeArrowheads="1"/>
          </p:cNvSpPr>
          <p:nvPr/>
        </p:nvSpPr>
        <p:spPr bwMode="auto">
          <a:xfrm>
            <a:off x="4419600" y="6553200"/>
            <a:ext cx="284163" cy="307975"/>
          </a:xfrm>
          <a:prstGeom prst="rect">
            <a:avLst/>
          </a:prstGeom>
          <a:noFill/>
          <a:ln w="9525">
            <a:noFill/>
            <a:miter lim="800000"/>
            <a:headEnd/>
            <a:tailEnd/>
          </a:ln>
        </p:spPr>
        <p:txBody>
          <a:bodyPr wrap="none">
            <a:spAutoFit/>
          </a:bodyPr>
          <a:lstStyle/>
          <a:p>
            <a:pPr algn="ctr"/>
            <a:r>
              <a:rPr lang="fr-FR" sz="1400" dirty="0" smtClean="0">
                <a:solidFill>
                  <a:schemeClr val="bg1"/>
                </a:solidFill>
              </a:rPr>
              <a:t>4</a:t>
            </a:r>
            <a:endParaRPr lang="fr-FR" sz="1400"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fr-FR" sz="3200" smtClean="0">
                <a:solidFill>
                  <a:srgbClr val="004582"/>
                </a:solidFill>
                <a:latin typeface="Myriad Pro" pitchFamily="34" charset="0"/>
              </a:rPr>
              <a:t>Nos cibles clients</a:t>
            </a:r>
          </a:p>
        </p:txBody>
      </p:sp>
      <p:sp>
        <p:nvSpPr>
          <p:cNvPr id="6" name="ZoneTexte 5"/>
          <p:cNvSpPr txBox="1"/>
          <p:nvPr/>
        </p:nvSpPr>
        <p:spPr>
          <a:xfrm>
            <a:off x="500063" y="1120775"/>
            <a:ext cx="8034337" cy="3908762"/>
          </a:xfrm>
          <a:prstGeom prst="rect">
            <a:avLst/>
          </a:prstGeom>
          <a:noFill/>
        </p:spPr>
        <p:txBody>
          <a:bodyPr wrap="square">
            <a:spAutoFit/>
          </a:bodyPr>
          <a:lstStyle/>
          <a:p>
            <a:pPr fontAlgn="auto">
              <a:spcBef>
                <a:spcPts val="0"/>
              </a:spcBef>
              <a:spcAft>
                <a:spcPts val="0"/>
              </a:spcAft>
              <a:buClr>
                <a:srgbClr val="C00000"/>
              </a:buClr>
              <a:buFont typeface="Wingdings" pitchFamily="2" charset="2"/>
              <a:buChar char="Ø"/>
              <a:defRPr/>
            </a:pPr>
            <a:r>
              <a:rPr lang="fr-FR" sz="1800" kern="0" dirty="0">
                <a:solidFill>
                  <a:sysClr val="windowText" lastClr="000000"/>
                </a:solidFill>
                <a:latin typeface="Calibri"/>
              </a:rPr>
              <a:t>  </a:t>
            </a:r>
            <a:r>
              <a:rPr lang="fr-FR" sz="2000" b="1" kern="0" dirty="0">
                <a:solidFill>
                  <a:srgbClr val="EEECE1">
                    <a:lumMod val="50000"/>
                  </a:srgbClr>
                </a:solidFill>
                <a:latin typeface="Calibri"/>
              </a:rPr>
              <a:t>Orientés vers les grands comptes</a:t>
            </a:r>
          </a:p>
          <a:p>
            <a:pPr fontAlgn="auto">
              <a:spcBef>
                <a:spcPts val="0"/>
              </a:spcBef>
              <a:spcAft>
                <a:spcPts val="0"/>
              </a:spcAft>
              <a:buClr>
                <a:srgbClr val="C00000"/>
              </a:buClr>
              <a:buFont typeface="Wingdings" pitchFamily="2" charset="2"/>
              <a:buChar char="Ø"/>
              <a:defRPr/>
            </a:pPr>
            <a:endParaRPr lang="fr-FR" sz="2800" b="1" kern="0" dirty="0">
              <a:solidFill>
                <a:srgbClr val="EEECE1">
                  <a:lumMod val="50000"/>
                </a:srgbClr>
              </a:solidFill>
              <a:latin typeface="Calibri"/>
            </a:endParaRPr>
          </a:p>
          <a:p>
            <a:pPr marL="457200" lvl="2" fontAlgn="auto">
              <a:spcBef>
                <a:spcPts val="0"/>
              </a:spcBef>
              <a:spcAft>
                <a:spcPts val="0"/>
              </a:spcAft>
              <a:buClr>
                <a:srgbClr val="C00000"/>
              </a:buClr>
              <a:buSzPct val="85000"/>
              <a:buFont typeface="Wingdings" pitchFamily="2" charset="2"/>
              <a:buChar char="ü"/>
              <a:defRPr/>
            </a:pPr>
            <a:r>
              <a:rPr lang="fr-FR" sz="2000" kern="0" dirty="0">
                <a:solidFill>
                  <a:sysClr val="windowText" lastClr="000000">
                    <a:lumMod val="50000"/>
                    <a:lumOff val="50000"/>
                  </a:sysClr>
                </a:solidFill>
                <a:latin typeface="Calibri"/>
              </a:rPr>
              <a:t>Secteur public </a:t>
            </a:r>
          </a:p>
          <a:p>
            <a:pPr marL="457200" lvl="2" fontAlgn="auto">
              <a:spcBef>
                <a:spcPts val="0"/>
              </a:spcBef>
              <a:spcAft>
                <a:spcPts val="0"/>
              </a:spcAft>
              <a:buClr>
                <a:srgbClr val="C00000"/>
              </a:buClr>
              <a:buSzPct val="85000"/>
              <a:buFont typeface="Wingdings" pitchFamily="2" charset="2"/>
              <a:buChar char="ü"/>
              <a:defRPr/>
            </a:pPr>
            <a:endParaRPr lang="fr-FR" sz="2000" kern="0" dirty="0">
              <a:solidFill>
                <a:sysClr val="windowText" lastClr="000000">
                  <a:lumMod val="50000"/>
                  <a:lumOff val="50000"/>
                </a:sysClr>
              </a:solidFill>
              <a:latin typeface="Calibri"/>
            </a:endParaRPr>
          </a:p>
          <a:p>
            <a:pPr marL="457200" lvl="2" fontAlgn="auto">
              <a:spcBef>
                <a:spcPts val="0"/>
              </a:spcBef>
              <a:spcAft>
                <a:spcPts val="0"/>
              </a:spcAft>
              <a:buClr>
                <a:srgbClr val="C00000"/>
              </a:buClr>
              <a:buSzPct val="85000"/>
              <a:buFont typeface="Wingdings" pitchFamily="2" charset="2"/>
              <a:buChar char="ü"/>
              <a:defRPr/>
            </a:pPr>
            <a:r>
              <a:rPr lang="fr-FR" sz="2000" kern="0" dirty="0" smtClean="0">
                <a:solidFill>
                  <a:sysClr val="windowText" lastClr="000000">
                    <a:lumMod val="50000"/>
                    <a:lumOff val="50000"/>
                  </a:sysClr>
                </a:solidFill>
                <a:latin typeface="Calibri"/>
              </a:rPr>
              <a:t> </a:t>
            </a:r>
            <a:r>
              <a:rPr lang="fr-FR" sz="2000" kern="0" dirty="0">
                <a:solidFill>
                  <a:sysClr val="windowText" lastClr="000000">
                    <a:lumMod val="50000"/>
                    <a:lumOff val="50000"/>
                  </a:sysClr>
                </a:solidFill>
                <a:latin typeface="Calibri"/>
              </a:rPr>
              <a:t>Secteur privé </a:t>
            </a:r>
            <a:r>
              <a:rPr lang="fr-FR" sz="2000" kern="0" dirty="0" smtClean="0">
                <a:solidFill>
                  <a:sysClr val="windowText" lastClr="000000">
                    <a:lumMod val="50000"/>
                    <a:lumOff val="50000"/>
                  </a:sysClr>
                </a:solidFill>
                <a:latin typeface="Calibri"/>
              </a:rPr>
              <a:t>:</a:t>
            </a:r>
          </a:p>
          <a:p>
            <a:pPr marL="457200" lvl="2" fontAlgn="auto">
              <a:spcBef>
                <a:spcPts val="0"/>
              </a:spcBef>
              <a:spcAft>
                <a:spcPts val="0"/>
              </a:spcAft>
              <a:buClr>
                <a:srgbClr val="C00000"/>
              </a:buClr>
              <a:buSzPct val="85000"/>
              <a:buFont typeface="Wingdings" pitchFamily="2" charset="2"/>
              <a:buChar char="ü"/>
              <a:defRPr/>
            </a:pPr>
            <a:endParaRPr lang="fr-FR" sz="2000" kern="0" dirty="0" smtClean="0">
              <a:solidFill>
                <a:sysClr val="windowText" lastClr="000000">
                  <a:lumMod val="50000"/>
                  <a:lumOff val="50000"/>
                </a:sysClr>
              </a:solidFill>
              <a:latin typeface="Calibri"/>
            </a:endParaRPr>
          </a:p>
          <a:p>
            <a:pPr marL="914400" lvl="4" fontAlgn="auto">
              <a:spcBef>
                <a:spcPts val="0"/>
              </a:spcBef>
              <a:spcAft>
                <a:spcPts val="0"/>
              </a:spcAft>
              <a:buClr>
                <a:srgbClr val="C00000"/>
              </a:buClr>
              <a:buSzPct val="85000"/>
              <a:buFont typeface="Arial" pitchFamily="34" charset="0"/>
              <a:buChar char="•"/>
              <a:defRPr/>
            </a:pPr>
            <a:r>
              <a:rPr lang="fr-FR" sz="2000" kern="0" dirty="0" smtClean="0">
                <a:solidFill>
                  <a:sysClr val="windowText" lastClr="000000">
                    <a:lumMod val="50000"/>
                    <a:lumOff val="50000"/>
                  </a:sysClr>
                </a:solidFill>
                <a:latin typeface="Calibri"/>
              </a:rPr>
              <a:t>Clients internationaux</a:t>
            </a:r>
          </a:p>
          <a:p>
            <a:pPr marL="914400" lvl="4" fontAlgn="auto">
              <a:spcBef>
                <a:spcPts val="0"/>
              </a:spcBef>
              <a:spcAft>
                <a:spcPts val="0"/>
              </a:spcAft>
              <a:buClr>
                <a:srgbClr val="C00000"/>
              </a:buClr>
              <a:buSzPct val="85000"/>
              <a:buFont typeface="Arial" pitchFamily="34" charset="0"/>
              <a:buChar char="•"/>
              <a:defRPr/>
            </a:pPr>
            <a:endParaRPr lang="fr-FR" sz="2000" kern="0" dirty="0" smtClean="0">
              <a:solidFill>
                <a:sysClr val="windowText" lastClr="000000">
                  <a:lumMod val="50000"/>
                  <a:lumOff val="50000"/>
                </a:sysClr>
              </a:solidFill>
              <a:latin typeface="Calibri"/>
            </a:endParaRPr>
          </a:p>
          <a:p>
            <a:pPr marL="914400" lvl="4" fontAlgn="auto">
              <a:spcBef>
                <a:spcPts val="0"/>
              </a:spcBef>
              <a:spcAft>
                <a:spcPts val="0"/>
              </a:spcAft>
              <a:buClr>
                <a:srgbClr val="C00000"/>
              </a:buClr>
              <a:buSzPct val="85000"/>
              <a:buFont typeface="Arial" pitchFamily="34" charset="0"/>
              <a:buChar char="•"/>
              <a:defRPr/>
            </a:pPr>
            <a:r>
              <a:rPr lang="fr-FR" sz="2000" kern="0" dirty="0" smtClean="0">
                <a:solidFill>
                  <a:sysClr val="windowText" lastClr="000000">
                    <a:lumMod val="50000"/>
                    <a:lumOff val="50000"/>
                  </a:sysClr>
                </a:solidFill>
                <a:latin typeface="Calibri"/>
              </a:rPr>
              <a:t>Clients nationaux</a:t>
            </a:r>
            <a:endParaRPr lang="fr-FR" sz="2000" kern="0" dirty="0">
              <a:solidFill>
                <a:sysClr val="windowText" lastClr="000000">
                  <a:lumMod val="50000"/>
                  <a:lumOff val="50000"/>
                </a:sysClr>
              </a:solidFill>
              <a:latin typeface="Calibri"/>
            </a:endParaRPr>
          </a:p>
          <a:p>
            <a:pPr marL="914400" lvl="4" fontAlgn="auto">
              <a:spcBef>
                <a:spcPts val="0"/>
              </a:spcBef>
              <a:spcAft>
                <a:spcPts val="0"/>
              </a:spcAft>
              <a:buClr>
                <a:srgbClr val="C00000"/>
              </a:buClr>
              <a:buSzPct val="85000"/>
              <a:buFont typeface="Arial" pitchFamily="34" charset="0"/>
              <a:buChar char="•"/>
              <a:defRPr/>
            </a:pPr>
            <a:endParaRPr lang="fr-FR" sz="2000" kern="0" dirty="0">
              <a:solidFill>
                <a:sysClr val="windowText" lastClr="000000">
                  <a:lumMod val="50000"/>
                  <a:lumOff val="50000"/>
                </a:sysClr>
              </a:solidFill>
              <a:latin typeface="Calibri"/>
            </a:endParaRPr>
          </a:p>
          <a:p>
            <a:pPr marL="914400" lvl="4" fontAlgn="auto">
              <a:spcBef>
                <a:spcPts val="0"/>
              </a:spcBef>
              <a:spcAft>
                <a:spcPts val="0"/>
              </a:spcAft>
              <a:buClr>
                <a:srgbClr val="C00000"/>
              </a:buClr>
              <a:buSzPct val="85000"/>
              <a:buFont typeface="Arial" pitchFamily="34" charset="0"/>
              <a:buChar char="•"/>
              <a:defRPr/>
            </a:pPr>
            <a:r>
              <a:rPr lang="fr-FR" sz="2000" kern="0" dirty="0">
                <a:solidFill>
                  <a:sysClr val="windowText" lastClr="000000">
                    <a:lumMod val="50000"/>
                    <a:lumOff val="50000"/>
                  </a:sysClr>
                </a:solidFill>
                <a:latin typeface="Calibri"/>
              </a:rPr>
              <a:t>Clients locaux d’envergure nationale</a:t>
            </a:r>
          </a:p>
          <a:p>
            <a:pPr marL="457200" lvl="3" fontAlgn="auto">
              <a:spcBef>
                <a:spcPts val="0"/>
              </a:spcBef>
              <a:spcAft>
                <a:spcPts val="0"/>
              </a:spcAft>
              <a:buClr>
                <a:srgbClr val="C00000"/>
              </a:buClr>
              <a:buSzPct val="85000"/>
              <a:buFont typeface="Arial" pitchFamily="34" charset="0"/>
              <a:buChar char="•"/>
              <a:defRPr/>
            </a:pPr>
            <a:endParaRPr lang="fr-FR" sz="2000" kern="0" dirty="0">
              <a:solidFill>
                <a:sysClr val="windowText" lastClr="000000">
                  <a:lumMod val="50000"/>
                  <a:lumOff val="50000"/>
                </a:sysClr>
              </a:solidFill>
              <a:latin typeface="Calibri"/>
            </a:endParaRPr>
          </a:p>
        </p:txBody>
      </p:sp>
      <p:grpSp>
        <p:nvGrpSpPr>
          <p:cNvPr id="6148" name="Groupe 7"/>
          <p:cNvGrpSpPr>
            <a:grpSpLocks/>
          </p:cNvGrpSpPr>
          <p:nvPr/>
        </p:nvGrpSpPr>
        <p:grpSpPr bwMode="auto">
          <a:xfrm>
            <a:off x="7904163" y="152400"/>
            <a:ext cx="1057275" cy="738188"/>
            <a:chOff x="7904163" y="152400"/>
            <a:chExt cx="1057454" cy="738188"/>
          </a:xfrm>
        </p:grpSpPr>
        <p:pic>
          <p:nvPicPr>
            <p:cNvPr id="6150" name="Image 10" descr="DT03094.JPG"/>
            <p:cNvPicPr>
              <a:picLocks noChangeAspect="1"/>
            </p:cNvPicPr>
            <p:nvPr/>
          </p:nvPicPr>
          <p:blipFill>
            <a:blip r:embed="rId3"/>
            <a:srcRect/>
            <a:stretch>
              <a:fillRect/>
            </a:stretch>
          </p:blipFill>
          <p:spPr bwMode="auto">
            <a:xfrm>
              <a:off x="7904163" y="152400"/>
              <a:ext cx="1011237" cy="738188"/>
            </a:xfrm>
            <a:prstGeom prst="rect">
              <a:avLst/>
            </a:prstGeom>
            <a:noFill/>
            <a:ln w="9525">
              <a:noFill/>
              <a:miter lim="800000"/>
              <a:headEnd/>
              <a:tailEnd/>
            </a:ln>
          </p:spPr>
        </p:pic>
        <p:sp>
          <p:nvSpPr>
            <p:cNvPr id="6151" name="ZoneTexte 9"/>
            <p:cNvSpPr txBox="1">
              <a:spLocks noChangeArrowheads="1"/>
            </p:cNvSpPr>
            <p:nvPr/>
          </p:nvSpPr>
          <p:spPr bwMode="auto">
            <a:xfrm>
              <a:off x="8392230" y="240268"/>
              <a:ext cx="569387" cy="276999"/>
            </a:xfrm>
            <a:prstGeom prst="rect">
              <a:avLst/>
            </a:prstGeom>
            <a:noFill/>
            <a:ln w="9525">
              <a:noFill/>
              <a:miter lim="800000"/>
              <a:headEnd/>
              <a:tailEnd/>
            </a:ln>
          </p:spPr>
          <p:txBody>
            <a:bodyPr wrap="none">
              <a:spAutoFit/>
            </a:bodyPr>
            <a:lstStyle/>
            <a:p>
              <a:r>
                <a:rPr lang="fr-FR" b="1">
                  <a:solidFill>
                    <a:schemeClr val="bg1"/>
                  </a:solidFill>
                </a:rPr>
                <a:t>IXerp</a:t>
              </a:r>
            </a:p>
          </p:txBody>
        </p:sp>
      </p:grpSp>
      <p:sp>
        <p:nvSpPr>
          <p:cNvPr id="6149" name="ZoneTexte 6"/>
          <p:cNvSpPr txBox="1">
            <a:spLocks noChangeArrowheads="1"/>
          </p:cNvSpPr>
          <p:nvPr/>
        </p:nvSpPr>
        <p:spPr bwMode="auto">
          <a:xfrm>
            <a:off x="4419600" y="6553200"/>
            <a:ext cx="284163" cy="307975"/>
          </a:xfrm>
          <a:prstGeom prst="rect">
            <a:avLst/>
          </a:prstGeom>
          <a:noFill/>
          <a:ln w="9525">
            <a:noFill/>
            <a:miter lim="800000"/>
            <a:headEnd/>
            <a:tailEnd/>
          </a:ln>
        </p:spPr>
        <p:txBody>
          <a:bodyPr wrap="none">
            <a:spAutoFit/>
          </a:bodyPr>
          <a:lstStyle/>
          <a:p>
            <a:pPr algn="ctr"/>
            <a:r>
              <a:rPr lang="fr-FR" sz="1400" dirty="0" smtClean="0">
                <a:solidFill>
                  <a:schemeClr val="bg1"/>
                </a:solidFill>
              </a:rPr>
              <a:t>5</a:t>
            </a:r>
            <a:endParaRPr lang="fr-FR" sz="1400"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ZoneTexte 3"/>
          <p:cNvSpPr txBox="1">
            <a:spLocks noGrp="1" noChangeArrowheads="1"/>
          </p:cNvSpPr>
          <p:nvPr>
            <p:ph type="title"/>
          </p:nvPr>
        </p:nvSpPr>
        <p:spPr>
          <a:xfrm>
            <a:off x="152400" y="303734"/>
            <a:ext cx="3953326" cy="978729"/>
          </a:xfrm>
        </p:spPr>
        <p:txBody>
          <a:bodyPr wrap="none" anchor="t">
            <a:spAutoFit/>
          </a:bodyPr>
          <a:lstStyle/>
          <a:p>
            <a:pPr marL="0" lvl="8">
              <a:defRPr/>
            </a:pPr>
            <a:r>
              <a:rPr lang="fr-FR" sz="3200" dirty="0" smtClean="0">
                <a:solidFill>
                  <a:srgbClr val="004582"/>
                </a:solidFill>
                <a:latin typeface="Myriad Pro" pitchFamily="34" charset="0"/>
              </a:rPr>
              <a:t>Approche sectorielle</a:t>
            </a:r>
            <a:br>
              <a:rPr lang="fr-FR" sz="3200" dirty="0" smtClean="0">
                <a:solidFill>
                  <a:srgbClr val="004582"/>
                </a:solidFill>
                <a:latin typeface="Myriad Pro" pitchFamily="34" charset="0"/>
              </a:rPr>
            </a:br>
            <a:r>
              <a:rPr lang="fr-FR" sz="3200" dirty="0" smtClean="0">
                <a:solidFill>
                  <a:srgbClr val="004582"/>
                </a:solidFill>
                <a:latin typeface="Myriad Pro" pitchFamily="34" charset="0"/>
              </a:rPr>
              <a:t> </a:t>
            </a:r>
          </a:p>
        </p:txBody>
      </p:sp>
      <p:sp>
        <p:nvSpPr>
          <p:cNvPr id="11" name="ZoneTexte 10"/>
          <p:cNvSpPr txBox="1"/>
          <p:nvPr/>
        </p:nvSpPr>
        <p:spPr>
          <a:xfrm>
            <a:off x="500063" y="1230313"/>
            <a:ext cx="8501062" cy="4708981"/>
          </a:xfrm>
          <a:prstGeom prst="rect">
            <a:avLst/>
          </a:prstGeom>
          <a:noFill/>
        </p:spPr>
        <p:txBody>
          <a:bodyPr>
            <a:spAutoFit/>
          </a:bodyPr>
          <a:lstStyle/>
          <a:p>
            <a:pPr fontAlgn="auto">
              <a:spcBef>
                <a:spcPts val="0"/>
              </a:spcBef>
              <a:spcAft>
                <a:spcPts val="0"/>
              </a:spcAft>
              <a:defRPr/>
            </a:pPr>
            <a:r>
              <a:rPr lang="fr-FR" sz="2000" b="1" kern="0" dirty="0">
                <a:solidFill>
                  <a:srgbClr val="1F497D">
                    <a:lumMod val="60000"/>
                    <a:lumOff val="40000"/>
                  </a:srgbClr>
                </a:solidFill>
                <a:latin typeface="Calibri"/>
              </a:rPr>
              <a:t>IXERP France </a:t>
            </a:r>
            <a:r>
              <a:rPr lang="fr-FR" sz="2000" kern="0" dirty="0">
                <a:solidFill>
                  <a:sysClr val="windowText" lastClr="000000">
                    <a:lumMod val="50000"/>
                    <a:lumOff val="50000"/>
                  </a:sysClr>
                </a:solidFill>
                <a:latin typeface="Calibri"/>
              </a:rPr>
              <a:t>participe sur des projets de mise en œuvre </a:t>
            </a:r>
            <a:r>
              <a:rPr lang="fr-FR" sz="2000" kern="0" dirty="0" smtClean="0">
                <a:solidFill>
                  <a:sysClr val="windowText" lastClr="000000">
                    <a:lumMod val="50000"/>
                    <a:lumOff val="50000"/>
                  </a:sysClr>
                </a:solidFill>
                <a:latin typeface="Calibri"/>
              </a:rPr>
              <a:t>en </a:t>
            </a:r>
            <a:r>
              <a:rPr lang="fr-FR" sz="2000" kern="0" dirty="0">
                <a:solidFill>
                  <a:sysClr val="windowText" lastClr="000000">
                    <a:lumMod val="50000"/>
                    <a:lumOff val="50000"/>
                  </a:sysClr>
                </a:solidFill>
                <a:latin typeface="Calibri"/>
              </a:rPr>
              <a:t>tant qu'assistance à maîtrise d'ouvrage et/ou maîtrise d'</a:t>
            </a:r>
            <a:r>
              <a:rPr lang="fr-FR" sz="2000" kern="0" dirty="0">
                <a:solidFill>
                  <a:prstClr val="black">
                    <a:lumMod val="50000"/>
                    <a:lumOff val="50000"/>
                  </a:prstClr>
                </a:solidFill>
                <a:latin typeface="Calibri"/>
              </a:rPr>
              <a:t> </a:t>
            </a:r>
            <a:r>
              <a:rPr lang="fr-FR" sz="2000" kern="0" dirty="0" smtClean="0">
                <a:solidFill>
                  <a:prstClr val="black">
                    <a:lumMod val="50000"/>
                    <a:lumOff val="50000"/>
                  </a:prstClr>
                </a:solidFill>
                <a:latin typeface="Calibri"/>
              </a:rPr>
              <a:t>œuvre sur les secteurs d’activités </a:t>
            </a:r>
            <a:r>
              <a:rPr lang="fr-FR" sz="2000" kern="0" dirty="0" smtClean="0">
                <a:solidFill>
                  <a:prstClr val="black">
                    <a:lumMod val="50000"/>
                    <a:lumOff val="50000"/>
                  </a:prstClr>
                </a:solidFill>
                <a:latin typeface="Calibri"/>
              </a:rPr>
              <a:t> suivants </a:t>
            </a:r>
            <a:r>
              <a:rPr lang="fr-FR" sz="2000" kern="0" dirty="0" smtClean="0">
                <a:solidFill>
                  <a:sysClr val="windowText" lastClr="000000">
                    <a:lumMod val="50000"/>
                    <a:lumOff val="50000"/>
                  </a:sysClr>
                </a:solidFill>
                <a:latin typeface="Calibri"/>
              </a:rPr>
              <a:t>: </a:t>
            </a:r>
            <a:endParaRPr lang="fr-FR" sz="2000" kern="0" dirty="0">
              <a:solidFill>
                <a:sysClr val="windowText" lastClr="000000">
                  <a:lumMod val="50000"/>
                  <a:lumOff val="50000"/>
                </a:sysClr>
              </a:solidFill>
              <a:latin typeface="Calibri"/>
            </a:endParaRPr>
          </a:p>
          <a:p>
            <a:pPr fontAlgn="auto">
              <a:spcBef>
                <a:spcPts val="0"/>
              </a:spcBef>
              <a:spcAft>
                <a:spcPts val="0"/>
              </a:spcAft>
              <a:defRPr/>
            </a:pPr>
            <a:endParaRPr lang="fr-FR" sz="2000" kern="0" dirty="0">
              <a:solidFill>
                <a:sysClr val="windowText" lastClr="000000">
                  <a:lumMod val="50000"/>
                  <a:lumOff val="50000"/>
                </a:sysClr>
              </a:solidFill>
              <a:latin typeface="Calibri"/>
            </a:endParaRPr>
          </a:p>
          <a:p>
            <a:pPr marL="457200" lvl="2" fontAlgn="auto">
              <a:spcBef>
                <a:spcPts val="0"/>
              </a:spcBef>
              <a:spcAft>
                <a:spcPts val="0"/>
              </a:spcAft>
              <a:buFont typeface="Arial" pitchFamily="34" charset="0"/>
              <a:buChar char="•"/>
              <a:defRPr/>
            </a:pPr>
            <a:r>
              <a:rPr lang="fr-FR" sz="2000" b="1" kern="0" dirty="0">
                <a:solidFill>
                  <a:srgbClr val="EEECE1">
                    <a:lumMod val="50000"/>
                  </a:srgbClr>
                </a:solidFill>
                <a:latin typeface="Calibri"/>
              </a:rPr>
              <a:t>Construction </a:t>
            </a:r>
            <a:endParaRPr lang="fr-FR" sz="2000" kern="0" dirty="0">
              <a:solidFill>
                <a:sysClr val="windowText" lastClr="000000">
                  <a:lumMod val="50000"/>
                  <a:lumOff val="50000"/>
                </a:sysClr>
              </a:solidFill>
              <a:latin typeface="Calibri"/>
            </a:endParaRPr>
          </a:p>
          <a:p>
            <a:pPr marL="457200" lvl="2" fontAlgn="auto">
              <a:spcBef>
                <a:spcPts val="0"/>
              </a:spcBef>
              <a:spcAft>
                <a:spcPts val="0"/>
              </a:spcAft>
              <a:buFont typeface="Arial" pitchFamily="34" charset="0"/>
              <a:buChar char="•"/>
              <a:defRPr/>
            </a:pPr>
            <a:endParaRPr lang="fr-FR" sz="2000" kern="0" dirty="0">
              <a:solidFill>
                <a:sysClr val="windowText" lastClr="000000">
                  <a:lumMod val="50000"/>
                  <a:lumOff val="50000"/>
                </a:sysClr>
              </a:solidFill>
              <a:latin typeface="Calibri"/>
            </a:endParaRPr>
          </a:p>
          <a:p>
            <a:pPr marL="457200" lvl="2" fontAlgn="auto">
              <a:spcBef>
                <a:spcPts val="0"/>
              </a:spcBef>
              <a:spcAft>
                <a:spcPts val="0"/>
              </a:spcAft>
              <a:buFont typeface="Arial" pitchFamily="34" charset="0"/>
              <a:buChar char="•"/>
              <a:defRPr/>
            </a:pPr>
            <a:r>
              <a:rPr lang="fr-FR" sz="2000" b="1" kern="0" dirty="0">
                <a:solidFill>
                  <a:srgbClr val="EEECE1">
                    <a:lumMod val="50000"/>
                  </a:srgbClr>
                </a:solidFill>
                <a:latin typeface="Calibri"/>
              </a:rPr>
              <a:t>Environnement et Énergie </a:t>
            </a:r>
            <a:endParaRPr lang="fr-FR" sz="2000" kern="0" dirty="0">
              <a:solidFill>
                <a:sysClr val="windowText" lastClr="000000">
                  <a:lumMod val="50000"/>
                  <a:lumOff val="50000"/>
                </a:sysClr>
              </a:solidFill>
              <a:latin typeface="Calibri"/>
            </a:endParaRPr>
          </a:p>
          <a:p>
            <a:pPr marL="457200" lvl="2" fontAlgn="auto">
              <a:spcBef>
                <a:spcPts val="0"/>
              </a:spcBef>
              <a:spcAft>
                <a:spcPts val="0"/>
              </a:spcAft>
              <a:buFont typeface="Arial" pitchFamily="34" charset="0"/>
              <a:buChar char="•"/>
              <a:defRPr/>
            </a:pPr>
            <a:endParaRPr lang="fr-FR" sz="2000" kern="0" dirty="0">
              <a:solidFill>
                <a:sysClr val="windowText" lastClr="000000">
                  <a:lumMod val="50000"/>
                  <a:lumOff val="50000"/>
                </a:sysClr>
              </a:solidFill>
              <a:latin typeface="Calibri"/>
            </a:endParaRPr>
          </a:p>
          <a:p>
            <a:pPr marL="457200" lvl="2" fontAlgn="auto">
              <a:spcBef>
                <a:spcPts val="0"/>
              </a:spcBef>
              <a:spcAft>
                <a:spcPts val="0"/>
              </a:spcAft>
              <a:buFont typeface="Arial" pitchFamily="34" charset="0"/>
              <a:buChar char="•"/>
              <a:defRPr/>
            </a:pPr>
            <a:r>
              <a:rPr lang="fr-FR" sz="2000" b="1" kern="0" dirty="0">
                <a:solidFill>
                  <a:srgbClr val="EEECE1">
                    <a:lumMod val="50000"/>
                  </a:srgbClr>
                </a:solidFill>
                <a:latin typeface="Calibri"/>
              </a:rPr>
              <a:t>Défense </a:t>
            </a:r>
            <a:endParaRPr lang="fr-FR" sz="2000" kern="0" dirty="0">
              <a:solidFill>
                <a:sysClr val="windowText" lastClr="000000">
                  <a:lumMod val="50000"/>
                  <a:lumOff val="50000"/>
                </a:sysClr>
              </a:solidFill>
              <a:latin typeface="Calibri"/>
            </a:endParaRPr>
          </a:p>
          <a:p>
            <a:pPr marL="457200" lvl="2" fontAlgn="auto">
              <a:spcBef>
                <a:spcPts val="0"/>
              </a:spcBef>
              <a:spcAft>
                <a:spcPts val="0"/>
              </a:spcAft>
              <a:buFont typeface="Arial" pitchFamily="34" charset="0"/>
              <a:buChar char="•"/>
              <a:defRPr/>
            </a:pPr>
            <a:endParaRPr lang="fr-FR" sz="2000" kern="0" dirty="0">
              <a:solidFill>
                <a:sysClr val="windowText" lastClr="000000">
                  <a:lumMod val="50000"/>
                  <a:lumOff val="50000"/>
                </a:sysClr>
              </a:solidFill>
              <a:latin typeface="Calibri"/>
            </a:endParaRPr>
          </a:p>
          <a:p>
            <a:pPr marL="457200" lvl="2" fontAlgn="auto">
              <a:spcBef>
                <a:spcPts val="0"/>
              </a:spcBef>
              <a:spcAft>
                <a:spcPts val="0"/>
              </a:spcAft>
              <a:buFont typeface="Arial" pitchFamily="34" charset="0"/>
              <a:buChar char="•"/>
              <a:defRPr/>
            </a:pPr>
            <a:r>
              <a:rPr lang="fr-FR" sz="2000" b="1" kern="0" dirty="0">
                <a:solidFill>
                  <a:srgbClr val="EEECE1">
                    <a:lumMod val="50000"/>
                  </a:srgbClr>
                </a:solidFill>
                <a:latin typeface="Calibri"/>
              </a:rPr>
              <a:t>Télécommunications </a:t>
            </a:r>
            <a:endParaRPr lang="fr-FR" sz="2000" kern="0" dirty="0">
              <a:solidFill>
                <a:sysClr val="windowText" lastClr="000000">
                  <a:lumMod val="50000"/>
                  <a:lumOff val="50000"/>
                </a:sysClr>
              </a:solidFill>
              <a:latin typeface="Calibri"/>
            </a:endParaRPr>
          </a:p>
          <a:p>
            <a:pPr marL="457200" lvl="2" fontAlgn="auto">
              <a:spcBef>
                <a:spcPts val="0"/>
              </a:spcBef>
              <a:spcAft>
                <a:spcPts val="0"/>
              </a:spcAft>
              <a:buFont typeface="Arial" pitchFamily="34" charset="0"/>
              <a:buChar char="•"/>
              <a:defRPr/>
            </a:pPr>
            <a:endParaRPr lang="fr-FR" sz="2000" kern="0" dirty="0">
              <a:solidFill>
                <a:sysClr val="windowText" lastClr="000000">
                  <a:lumMod val="50000"/>
                  <a:lumOff val="50000"/>
                </a:sysClr>
              </a:solidFill>
              <a:latin typeface="Calibri"/>
            </a:endParaRPr>
          </a:p>
          <a:p>
            <a:pPr marL="457200" lvl="2" fontAlgn="auto">
              <a:spcBef>
                <a:spcPts val="0"/>
              </a:spcBef>
              <a:spcAft>
                <a:spcPts val="0"/>
              </a:spcAft>
              <a:buFont typeface="Arial" pitchFamily="34" charset="0"/>
              <a:buChar char="•"/>
              <a:defRPr/>
            </a:pPr>
            <a:r>
              <a:rPr lang="fr-FR" sz="2000" b="1" kern="0" dirty="0" smtClean="0">
                <a:solidFill>
                  <a:srgbClr val="EEECE1">
                    <a:lumMod val="50000"/>
                  </a:srgbClr>
                </a:solidFill>
                <a:latin typeface="Calibri"/>
              </a:rPr>
              <a:t>Santé</a:t>
            </a:r>
            <a:endParaRPr lang="fr-FR" sz="2000" kern="0" dirty="0">
              <a:solidFill>
                <a:sysClr val="windowText" lastClr="000000">
                  <a:lumMod val="50000"/>
                  <a:lumOff val="50000"/>
                </a:sysClr>
              </a:solidFill>
              <a:latin typeface="Calibri"/>
            </a:endParaRPr>
          </a:p>
          <a:p>
            <a:pPr marL="457200" lvl="2" fontAlgn="auto">
              <a:spcBef>
                <a:spcPts val="0"/>
              </a:spcBef>
              <a:spcAft>
                <a:spcPts val="0"/>
              </a:spcAft>
              <a:buFont typeface="Arial" pitchFamily="34" charset="0"/>
              <a:buChar char="•"/>
              <a:defRPr/>
            </a:pPr>
            <a:endParaRPr lang="fr-FR" sz="2000" kern="0" dirty="0">
              <a:solidFill>
                <a:sysClr val="windowText" lastClr="000000">
                  <a:lumMod val="50000"/>
                  <a:lumOff val="50000"/>
                </a:sysClr>
              </a:solidFill>
              <a:latin typeface="Calibri"/>
            </a:endParaRPr>
          </a:p>
          <a:p>
            <a:pPr marL="457200" lvl="2" fontAlgn="auto">
              <a:spcBef>
                <a:spcPts val="0"/>
              </a:spcBef>
              <a:spcAft>
                <a:spcPts val="0"/>
              </a:spcAft>
              <a:buFont typeface="Arial" pitchFamily="34" charset="0"/>
              <a:buChar char="•"/>
              <a:defRPr/>
            </a:pPr>
            <a:r>
              <a:rPr lang="fr-FR" sz="2000" b="1" kern="0" dirty="0">
                <a:solidFill>
                  <a:srgbClr val="EEECE1">
                    <a:lumMod val="50000"/>
                  </a:srgbClr>
                </a:solidFill>
                <a:latin typeface="Calibri"/>
              </a:rPr>
              <a:t>Secteur </a:t>
            </a:r>
            <a:r>
              <a:rPr lang="fr-FR" sz="2000" b="1" kern="0" dirty="0" smtClean="0">
                <a:solidFill>
                  <a:srgbClr val="EEECE1">
                    <a:lumMod val="50000"/>
                  </a:srgbClr>
                </a:solidFill>
                <a:latin typeface="Calibri"/>
              </a:rPr>
              <a:t>Public</a:t>
            </a:r>
            <a:endParaRPr lang="fr-FR" sz="2000" kern="0" dirty="0">
              <a:solidFill>
                <a:sysClr val="windowText" lastClr="000000">
                  <a:lumMod val="50000"/>
                  <a:lumOff val="50000"/>
                </a:sysClr>
              </a:solidFill>
              <a:latin typeface="Calibri"/>
            </a:endParaRPr>
          </a:p>
          <a:p>
            <a:pPr fontAlgn="auto">
              <a:spcBef>
                <a:spcPts val="0"/>
              </a:spcBef>
              <a:spcAft>
                <a:spcPts val="0"/>
              </a:spcAft>
              <a:buFont typeface="Arial" pitchFamily="34" charset="0"/>
              <a:buChar char="•"/>
              <a:defRPr/>
            </a:pPr>
            <a:endParaRPr lang="fr-FR" sz="2000" kern="0" dirty="0">
              <a:solidFill>
                <a:sysClr val="windowText" lastClr="000000">
                  <a:lumMod val="50000"/>
                  <a:lumOff val="50000"/>
                </a:sysClr>
              </a:solidFill>
              <a:latin typeface="Calibri"/>
            </a:endParaRPr>
          </a:p>
        </p:txBody>
      </p:sp>
      <p:cxnSp>
        <p:nvCxnSpPr>
          <p:cNvPr id="16388" name="Connecteur droit 11"/>
          <p:cNvCxnSpPr>
            <a:cxnSpLocks noChangeShapeType="1"/>
          </p:cNvCxnSpPr>
          <p:nvPr/>
        </p:nvCxnSpPr>
        <p:spPr bwMode="auto">
          <a:xfrm rot="5400000">
            <a:off x="-857250" y="3978276"/>
            <a:ext cx="3571875" cy="0"/>
          </a:xfrm>
          <a:prstGeom prst="line">
            <a:avLst/>
          </a:prstGeom>
          <a:noFill/>
          <a:ln w="9525" algn="ctr">
            <a:solidFill>
              <a:srgbClr val="4A7EBB"/>
            </a:solidFill>
            <a:round/>
            <a:headEnd/>
            <a:tailEnd/>
          </a:ln>
        </p:spPr>
      </p:cxnSp>
      <p:grpSp>
        <p:nvGrpSpPr>
          <p:cNvPr id="2" name="Groupe 13"/>
          <p:cNvGrpSpPr>
            <a:grpSpLocks/>
          </p:cNvGrpSpPr>
          <p:nvPr/>
        </p:nvGrpSpPr>
        <p:grpSpPr bwMode="auto">
          <a:xfrm>
            <a:off x="7904163" y="152400"/>
            <a:ext cx="1057275" cy="738188"/>
            <a:chOff x="7904163" y="152400"/>
            <a:chExt cx="1057454" cy="738188"/>
          </a:xfrm>
        </p:grpSpPr>
        <p:pic>
          <p:nvPicPr>
            <p:cNvPr id="16391" name="Image 10" descr="DT03094.JPG"/>
            <p:cNvPicPr>
              <a:picLocks noChangeAspect="1"/>
            </p:cNvPicPr>
            <p:nvPr/>
          </p:nvPicPr>
          <p:blipFill>
            <a:blip r:embed="rId3"/>
            <a:srcRect/>
            <a:stretch>
              <a:fillRect/>
            </a:stretch>
          </p:blipFill>
          <p:spPr bwMode="auto">
            <a:xfrm>
              <a:off x="7904163" y="152400"/>
              <a:ext cx="1011237" cy="738188"/>
            </a:xfrm>
            <a:prstGeom prst="rect">
              <a:avLst/>
            </a:prstGeom>
            <a:noFill/>
            <a:ln w="9525">
              <a:noFill/>
              <a:miter lim="800000"/>
              <a:headEnd/>
              <a:tailEnd/>
            </a:ln>
          </p:spPr>
        </p:pic>
        <p:sp>
          <p:nvSpPr>
            <p:cNvPr id="16392" name="ZoneTexte 18"/>
            <p:cNvSpPr txBox="1">
              <a:spLocks noChangeArrowheads="1"/>
            </p:cNvSpPr>
            <p:nvPr/>
          </p:nvSpPr>
          <p:spPr bwMode="auto">
            <a:xfrm>
              <a:off x="8392230" y="240268"/>
              <a:ext cx="569387" cy="276999"/>
            </a:xfrm>
            <a:prstGeom prst="rect">
              <a:avLst/>
            </a:prstGeom>
            <a:noFill/>
            <a:ln w="9525">
              <a:noFill/>
              <a:miter lim="800000"/>
              <a:headEnd/>
              <a:tailEnd/>
            </a:ln>
          </p:spPr>
          <p:txBody>
            <a:bodyPr wrap="none">
              <a:spAutoFit/>
            </a:bodyPr>
            <a:lstStyle/>
            <a:p>
              <a:r>
                <a:rPr lang="fr-FR" b="1">
                  <a:solidFill>
                    <a:schemeClr val="bg1"/>
                  </a:solidFill>
                </a:rPr>
                <a:t>IXerp</a:t>
              </a:r>
            </a:p>
          </p:txBody>
        </p:sp>
      </p:grpSp>
      <p:sp>
        <p:nvSpPr>
          <p:cNvPr id="16390" name="ZoneTexte 7"/>
          <p:cNvSpPr txBox="1">
            <a:spLocks noChangeArrowheads="1"/>
          </p:cNvSpPr>
          <p:nvPr/>
        </p:nvSpPr>
        <p:spPr bwMode="auto">
          <a:xfrm>
            <a:off x="4370388" y="6553200"/>
            <a:ext cx="284052" cy="307777"/>
          </a:xfrm>
          <a:prstGeom prst="rect">
            <a:avLst/>
          </a:prstGeom>
          <a:noFill/>
          <a:ln w="9525">
            <a:noFill/>
            <a:miter lim="800000"/>
            <a:headEnd/>
            <a:tailEnd/>
          </a:ln>
        </p:spPr>
        <p:txBody>
          <a:bodyPr wrap="none">
            <a:spAutoFit/>
          </a:bodyPr>
          <a:lstStyle/>
          <a:p>
            <a:pPr algn="ctr"/>
            <a:r>
              <a:rPr lang="fr-FR" sz="1400" dirty="0" smtClean="0">
                <a:solidFill>
                  <a:schemeClr val="bg1"/>
                </a:solidFill>
              </a:rPr>
              <a:t>6</a:t>
            </a:r>
            <a:endParaRPr lang="fr-FR" sz="1400"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fr-FR" sz="3200" dirty="0" smtClean="0">
                <a:solidFill>
                  <a:srgbClr val="004582"/>
                </a:solidFill>
                <a:latin typeface="Myriad Pro" pitchFamily="34" charset="0"/>
              </a:rPr>
              <a:t>Notre offre</a:t>
            </a:r>
          </a:p>
        </p:txBody>
      </p:sp>
      <p:sp>
        <p:nvSpPr>
          <p:cNvPr id="6" name="ZoneTexte 5"/>
          <p:cNvSpPr txBox="1"/>
          <p:nvPr/>
        </p:nvSpPr>
        <p:spPr>
          <a:xfrm>
            <a:off x="500063" y="796925"/>
            <a:ext cx="7966075" cy="5908675"/>
          </a:xfrm>
          <a:prstGeom prst="rect">
            <a:avLst/>
          </a:prstGeom>
          <a:noFill/>
        </p:spPr>
        <p:txBody>
          <a:bodyPr wrap="none">
            <a:spAutoFit/>
          </a:bodyPr>
          <a:lstStyle/>
          <a:p>
            <a:pPr fontAlgn="auto">
              <a:spcBef>
                <a:spcPts val="0"/>
              </a:spcBef>
              <a:spcAft>
                <a:spcPts val="0"/>
              </a:spcAft>
              <a:buClr>
                <a:srgbClr val="C00000"/>
              </a:buClr>
              <a:defRPr/>
            </a:pPr>
            <a:r>
              <a:rPr lang="fr-FR" sz="1800" kern="0" dirty="0">
                <a:solidFill>
                  <a:sysClr val="windowText" lastClr="000000"/>
                </a:solidFill>
                <a:latin typeface="Calibri"/>
              </a:rPr>
              <a:t>  </a:t>
            </a:r>
            <a:endParaRPr lang="fr-FR" sz="2000" kern="0" dirty="0">
              <a:solidFill>
                <a:sysClr val="windowText" lastClr="000000">
                  <a:lumMod val="50000"/>
                  <a:lumOff val="50000"/>
                </a:sysClr>
              </a:solidFill>
              <a:latin typeface="Calibri"/>
            </a:endParaRPr>
          </a:p>
          <a:p>
            <a:pPr fontAlgn="auto">
              <a:spcBef>
                <a:spcPts val="0"/>
              </a:spcBef>
              <a:spcAft>
                <a:spcPts val="0"/>
              </a:spcAft>
              <a:buClr>
                <a:srgbClr val="C00000"/>
              </a:buClr>
              <a:buSzPct val="85000"/>
              <a:buFont typeface="Wingdings" pitchFamily="2" charset="2"/>
              <a:buChar char="Ø"/>
              <a:defRPr/>
            </a:pPr>
            <a:r>
              <a:rPr lang="fr-FR" sz="2000" b="1" kern="0" dirty="0">
                <a:solidFill>
                  <a:srgbClr val="EEECE1">
                    <a:lumMod val="50000"/>
                  </a:srgbClr>
                </a:solidFill>
                <a:latin typeface="Calibri"/>
              </a:rPr>
              <a:t>Accompagnement sur des prestations autour du système d’Information</a:t>
            </a:r>
          </a:p>
          <a:p>
            <a:pPr fontAlgn="auto">
              <a:spcBef>
                <a:spcPts val="0"/>
              </a:spcBef>
              <a:spcAft>
                <a:spcPts val="0"/>
              </a:spcAft>
              <a:buClr>
                <a:srgbClr val="C00000"/>
              </a:buClr>
              <a:buSzPct val="85000"/>
              <a:buFont typeface="Wingdings" pitchFamily="2" charset="2"/>
              <a:buChar char="Ø"/>
              <a:defRPr/>
            </a:pPr>
            <a:endParaRPr lang="fr-FR" sz="2000" b="1" kern="0" dirty="0">
              <a:solidFill>
                <a:srgbClr val="EEECE1">
                  <a:lumMod val="50000"/>
                </a:srgbClr>
              </a:solidFill>
              <a:latin typeface="Calibri"/>
            </a:endParaRPr>
          </a:p>
          <a:p>
            <a:pPr marL="0" lvl="1" fontAlgn="auto">
              <a:spcBef>
                <a:spcPts val="0"/>
              </a:spcBef>
              <a:spcAft>
                <a:spcPts val="0"/>
              </a:spcAft>
              <a:buClr>
                <a:srgbClr val="C00000"/>
              </a:buClr>
              <a:buSzPct val="85000"/>
              <a:buFont typeface="Wingdings" pitchFamily="2" charset="2"/>
              <a:buChar char="ü"/>
              <a:defRPr/>
            </a:pPr>
            <a:r>
              <a:rPr lang="fr-FR" sz="2000" b="1" kern="0" dirty="0">
                <a:solidFill>
                  <a:sysClr val="windowText" lastClr="000000">
                    <a:lumMod val="50000"/>
                    <a:lumOff val="50000"/>
                  </a:sysClr>
                </a:solidFill>
                <a:latin typeface="Calibri"/>
              </a:rPr>
              <a:t>Phase amont </a:t>
            </a:r>
          </a:p>
          <a:p>
            <a:pPr marL="0" lvl="1" fontAlgn="auto">
              <a:spcBef>
                <a:spcPts val="0"/>
              </a:spcBef>
              <a:spcAft>
                <a:spcPts val="0"/>
              </a:spcAft>
              <a:buClr>
                <a:srgbClr val="C00000"/>
              </a:buClr>
              <a:buSzPct val="85000"/>
              <a:buFont typeface="Wingdings" pitchFamily="2" charset="2"/>
              <a:buChar char="ü"/>
              <a:defRPr/>
            </a:pPr>
            <a:endParaRPr lang="fr-FR" sz="2000" b="1" kern="0" dirty="0">
              <a:solidFill>
                <a:sysClr val="windowText" lastClr="000000">
                  <a:lumMod val="50000"/>
                  <a:lumOff val="50000"/>
                </a:sysClr>
              </a:solidFill>
              <a:latin typeface="Calibri"/>
            </a:endParaRPr>
          </a:p>
          <a:p>
            <a:pPr marL="457200" lvl="3" fontAlgn="auto">
              <a:spcBef>
                <a:spcPts val="0"/>
              </a:spcBef>
              <a:spcAft>
                <a:spcPts val="0"/>
              </a:spcAft>
              <a:buClr>
                <a:srgbClr val="C00000"/>
              </a:buClr>
              <a:buSzPct val="85000"/>
              <a:buFont typeface="Arial" pitchFamily="34" charset="0"/>
              <a:buChar char="•"/>
              <a:defRPr/>
            </a:pPr>
            <a:r>
              <a:rPr lang="fr-FR" sz="2000" kern="0" dirty="0">
                <a:solidFill>
                  <a:sysClr val="windowText" lastClr="000000">
                    <a:lumMod val="50000"/>
                    <a:lumOff val="50000"/>
                  </a:sysClr>
                </a:solidFill>
                <a:latin typeface="Calibri"/>
              </a:rPr>
              <a:t>Conseil en SI,</a:t>
            </a:r>
          </a:p>
          <a:p>
            <a:pPr marL="457200" lvl="3" fontAlgn="auto">
              <a:spcBef>
                <a:spcPts val="0"/>
              </a:spcBef>
              <a:spcAft>
                <a:spcPts val="0"/>
              </a:spcAft>
              <a:buClr>
                <a:srgbClr val="C00000"/>
              </a:buClr>
              <a:buSzPct val="85000"/>
              <a:buFont typeface="Arial" pitchFamily="34" charset="0"/>
              <a:buChar char="•"/>
              <a:defRPr/>
            </a:pPr>
            <a:r>
              <a:rPr lang="fr-FR" sz="2000" kern="0" dirty="0">
                <a:solidFill>
                  <a:sysClr val="windowText" lastClr="000000">
                    <a:lumMod val="50000"/>
                    <a:lumOff val="50000"/>
                  </a:sysClr>
                </a:solidFill>
                <a:latin typeface="Calibri"/>
              </a:rPr>
              <a:t>Cahier des charges , appels d’offres</a:t>
            </a:r>
          </a:p>
          <a:p>
            <a:pPr marL="457200" lvl="3" fontAlgn="auto">
              <a:spcBef>
                <a:spcPts val="0"/>
              </a:spcBef>
              <a:spcAft>
                <a:spcPts val="0"/>
              </a:spcAft>
              <a:buClr>
                <a:srgbClr val="C00000"/>
              </a:buClr>
              <a:buSzPct val="85000"/>
              <a:buFont typeface="Arial" pitchFamily="34" charset="0"/>
              <a:buChar char="•"/>
              <a:defRPr/>
            </a:pPr>
            <a:endParaRPr lang="fr-FR" sz="2000" kern="0" dirty="0">
              <a:solidFill>
                <a:sysClr val="windowText" lastClr="000000">
                  <a:lumMod val="50000"/>
                  <a:lumOff val="50000"/>
                </a:sysClr>
              </a:solidFill>
              <a:latin typeface="Calibri"/>
            </a:endParaRPr>
          </a:p>
          <a:p>
            <a:pPr marL="0" lvl="1" fontAlgn="auto">
              <a:spcBef>
                <a:spcPts val="0"/>
              </a:spcBef>
              <a:spcAft>
                <a:spcPts val="0"/>
              </a:spcAft>
              <a:buClr>
                <a:srgbClr val="C00000"/>
              </a:buClr>
              <a:buSzPct val="85000"/>
              <a:buFont typeface="Wingdings" pitchFamily="2" charset="2"/>
              <a:buChar char="ü"/>
              <a:defRPr/>
            </a:pPr>
            <a:r>
              <a:rPr lang="fr-FR" sz="2000" b="1" kern="0" dirty="0">
                <a:solidFill>
                  <a:sysClr val="windowText" lastClr="000000">
                    <a:lumMod val="50000"/>
                    <a:lumOff val="50000"/>
                  </a:sysClr>
                </a:solidFill>
                <a:latin typeface="Calibri"/>
              </a:rPr>
              <a:t>Phase de construction</a:t>
            </a:r>
          </a:p>
          <a:p>
            <a:pPr marL="0" lvl="1" fontAlgn="auto">
              <a:spcBef>
                <a:spcPts val="0"/>
              </a:spcBef>
              <a:spcAft>
                <a:spcPts val="0"/>
              </a:spcAft>
              <a:buClr>
                <a:srgbClr val="C00000"/>
              </a:buClr>
              <a:buSzPct val="85000"/>
              <a:buFont typeface="Wingdings" pitchFamily="2" charset="2"/>
              <a:buChar char="ü"/>
              <a:defRPr/>
            </a:pPr>
            <a:endParaRPr lang="fr-FR" sz="2000" b="1" kern="0" dirty="0">
              <a:solidFill>
                <a:sysClr val="windowText" lastClr="000000">
                  <a:lumMod val="50000"/>
                  <a:lumOff val="50000"/>
                </a:sysClr>
              </a:solidFill>
              <a:latin typeface="Calibri"/>
            </a:endParaRPr>
          </a:p>
          <a:p>
            <a:pPr marL="457200" lvl="3" fontAlgn="auto">
              <a:spcBef>
                <a:spcPts val="0"/>
              </a:spcBef>
              <a:spcAft>
                <a:spcPts val="0"/>
              </a:spcAft>
              <a:buClr>
                <a:srgbClr val="C00000"/>
              </a:buClr>
              <a:buSzPct val="85000"/>
              <a:buFont typeface="Arial" pitchFamily="34" charset="0"/>
              <a:buChar char="•"/>
              <a:defRPr/>
            </a:pPr>
            <a:r>
              <a:rPr lang="fr-FR" sz="2000" kern="0" dirty="0">
                <a:solidFill>
                  <a:sysClr val="windowText" lastClr="000000">
                    <a:lumMod val="50000"/>
                    <a:lumOff val="50000"/>
                  </a:sysClr>
                </a:solidFill>
                <a:latin typeface="Calibri"/>
              </a:rPr>
              <a:t>Assistance à la maitrise d’Œuvre ou d’ouvrage</a:t>
            </a:r>
          </a:p>
          <a:p>
            <a:pPr marL="457200" lvl="3" fontAlgn="auto">
              <a:spcBef>
                <a:spcPts val="0"/>
              </a:spcBef>
              <a:spcAft>
                <a:spcPts val="0"/>
              </a:spcAft>
              <a:buClr>
                <a:srgbClr val="C00000"/>
              </a:buClr>
              <a:buSzPct val="85000"/>
              <a:buFont typeface="Arial" pitchFamily="34" charset="0"/>
              <a:buChar char="•"/>
              <a:defRPr/>
            </a:pPr>
            <a:r>
              <a:rPr lang="fr-FR" sz="2000" kern="0" dirty="0">
                <a:solidFill>
                  <a:sysClr val="windowText" lastClr="000000">
                    <a:lumMod val="50000"/>
                    <a:lumOff val="50000"/>
                  </a:sysClr>
                </a:solidFill>
                <a:latin typeface="Calibri"/>
              </a:rPr>
              <a:t>Conception et développement de nouvelles applications</a:t>
            </a:r>
          </a:p>
          <a:p>
            <a:pPr marL="457200" lvl="3" fontAlgn="auto">
              <a:spcBef>
                <a:spcPts val="0"/>
              </a:spcBef>
              <a:spcAft>
                <a:spcPts val="0"/>
              </a:spcAft>
              <a:buClr>
                <a:srgbClr val="C00000"/>
              </a:buClr>
              <a:buSzPct val="85000"/>
              <a:buFont typeface="Arial" pitchFamily="34" charset="0"/>
              <a:buChar char="•"/>
              <a:defRPr/>
            </a:pPr>
            <a:r>
              <a:rPr lang="fr-FR" sz="2000" kern="0" dirty="0">
                <a:solidFill>
                  <a:sysClr val="windowText" lastClr="000000">
                    <a:lumMod val="50000"/>
                    <a:lumOff val="50000"/>
                  </a:sysClr>
                </a:solidFill>
                <a:latin typeface="Calibri"/>
              </a:rPr>
              <a:t>Intégration de solutions libres ….</a:t>
            </a:r>
          </a:p>
          <a:p>
            <a:pPr marL="457200" lvl="3" fontAlgn="auto">
              <a:spcBef>
                <a:spcPts val="0"/>
              </a:spcBef>
              <a:spcAft>
                <a:spcPts val="0"/>
              </a:spcAft>
              <a:buClr>
                <a:srgbClr val="C00000"/>
              </a:buClr>
              <a:buSzPct val="85000"/>
              <a:buFont typeface="Arial" pitchFamily="34" charset="0"/>
              <a:buChar char="•"/>
              <a:defRPr/>
            </a:pPr>
            <a:endParaRPr lang="fr-FR" sz="2000" kern="0" dirty="0">
              <a:solidFill>
                <a:sysClr val="windowText" lastClr="000000">
                  <a:lumMod val="50000"/>
                  <a:lumOff val="50000"/>
                </a:sysClr>
              </a:solidFill>
              <a:latin typeface="Calibri"/>
            </a:endParaRPr>
          </a:p>
          <a:p>
            <a:pPr marL="0" lvl="1" fontAlgn="auto">
              <a:spcBef>
                <a:spcPts val="0"/>
              </a:spcBef>
              <a:spcAft>
                <a:spcPts val="0"/>
              </a:spcAft>
              <a:buClr>
                <a:srgbClr val="C00000"/>
              </a:buClr>
              <a:buSzPct val="85000"/>
              <a:buFont typeface="Wingdings" pitchFamily="2" charset="2"/>
              <a:buChar char="ü"/>
              <a:defRPr/>
            </a:pPr>
            <a:r>
              <a:rPr lang="fr-FR" sz="2000" b="1" kern="0" dirty="0">
                <a:solidFill>
                  <a:sysClr val="windowText" lastClr="000000">
                    <a:lumMod val="50000"/>
                    <a:lumOff val="50000"/>
                  </a:sysClr>
                </a:solidFill>
                <a:latin typeface="Calibri"/>
              </a:rPr>
              <a:t>Phase aval</a:t>
            </a:r>
          </a:p>
          <a:p>
            <a:pPr marL="0" lvl="1" fontAlgn="auto">
              <a:spcBef>
                <a:spcPts val="0"/>
              </a:spcBef>
              <a:spcAft>
                <a:spcPts val="0"/>
              </a:spcAft>
              <a:buClr>
                <a:srgbClr val="C00000"/>
              </a:buClr>
              <a:buSzPct val="85000"/>
              <a:buFont typeface="Wingdings" pitchFamily="2" charset="2"/>
              <a:buChar char="ü"/>
              <a:defRPr/>
            </a:pPr>
            <a:endParaRPr lang="fr-FR" sz="2000" b="1" kern="0" dirty="0">
              <a:solidFill>
                <a:sysClr val="windowText" lastClr="000000">
                  <a:lumMod val="50000"/>
                  <a:lumOff val="50000"/>
                </a:sysClr>
              </a:solidFill>
              <a:latin typeface="Calibri"/>
            </a:endParaRPr>
          </a:p>
          <a:p>
            <a:pPr marL="457200" lvl="3" fontAlgn="auto">
              <a:spcBef>
                <a:spcPts val="0"/>
              </a:spcBef>
              <a:spcAft>
                <a:spcPts val="0"/>
              </a:spcAft>
              <a:buClr>
                <a:srgbClr val="C00000"/>
              </a:buClr>
              <a:buSzPct val="85000"/>
              <a:buFont typeface="Arial" pitchFamily="34" charset="0"/>
              <a:buChar char="•"/>
              <a:defRPr/>
            </a:pPr>
            <a:r>
              <a:rPr lang="fr-FR" sz="2000" kern="0" dirty="0">
                <a:solidFill>
                  <a:sysClr val="windowText" lastClr="000000">
                    <a:lumMod val="50000"/>
                    <a:lumOff val="50000"/>
                  </a:sysClr>
                </a:solidFill>
                <a:latin typeface="Calibri"/>
              </a:rPr>
              <a:t>Tierce Maintenance Applicative</a:t>
            </a:r>
          </a:p>
          <a:p>
            <a:pPr marL="457200" lvl="3" fontAlgn="auto">
              <a:spcBef>
                <a:spcPts val="0"/>
              </a:spcBef>
              <a:spcAft>
                <a:spcPts val="0"/>
              </a:spcAft>
              <a:buClr>
                <a:srgbClr val="C00000"/>
              </a:buClr>
              <a:buSzPct val="85000"/>
              <a:buFont typeface="Arial" pitchFamily="34" charset="0"/>
              <a:buChar char="•"/>
              <a:defRPr/>
            </a:pPr>
            <a:r>
              <a:rPr lang="fr-FR" sz="2000" kern="0" dirty="0">
                <a:solidFill>
                  <a:sysClr val="windowText" lastClr="000000">
                    <a:lumMod val="50000"/>
                    <a:lumOff val="50000"/>
                  </a:sysClr>
                </a:solidFill>
                <a:latin typeface="Calibri"/>
              </a:rPr>
              <a:t>Conduite du changement</a:t>
            </a:r>
          </a:p>
          <a:p>
            <a:pPr marL="457200" lvl="3" fontAlgn="auto">
              <a:spcBef>
                <a:spcPts val="0"/>
              </a:spcBef>
              <a:spcAft>
                <a:spcPts val="0"/>
              </a:spcAft>
              <a:buClr>
                <a:srgbClr val="C00000"/>
              </a:buClr>
              <a:buSzPct val="85000"/>
              <a:buFont typeface="Arial" pitchFamily="34" charset="0"/>
              <a:buChar char="•"/>
              <a:defRPr/>
            </a:pPr>
            <a:r>
              <a:rPr lang="fr-FR" sz="2000" kern="0" dirty="0">
                <a:solidFill>
                  <a:sysClr val="windowText" lastClr="000000">
                    <a:lumMod val="50000"/>
                    <a:lumOff val="50000"/>
                  </a:sysClr>
                </a:solidFill>
                <a:latin typeface="Calibri"/>
              </a:rPr>
              <a:t>Formation</a:t>
            </a:r>
            <a:endParaRPr lang="fr-FR" sz="1800" kern="0" dirty="0">
              <a:solidFill>
                <a:sysClr val="windowText" lastClr="000000"/>
              </a:solidFill>
              <a:latin typeface="Calibri"/>
            </a:endParaRPr>
          </a:p>
        </p:txBody>
      </p:sp>
      <p:grpSp>
        <p:nvGrpSpPr>
          <p:cNvPr id="7172" name="Groupe 4"/>
          <p:cNvGrpSpPr>
            <a:grpSpLocks/>
          </p:cNvGrpSpPr>
          <p:nvPr/>
        </p:nvGrpSpPr>
        <p:grpSpPr bwMode="auto">
          <a:xfrm>
            <a:off x="7904163" y="152400"/>
            <a:ext cx="1057275" cy="738188"/>
            <a:chOff x="7904163" y="152400"/>
            <a:chExt cx="1057454" cy="738188"/>
          </a:xfrm>
        </p:grpSpPr>
        <p:pic>
          <p:nvPicPr>
            <p:cNvPr id="7174" name="Image 10" descr="DT03094.JPG"/>
            <p:cNvPicPr>
              <a:picLocks noChangeAspect="1"/>
            </p:cNvPicPr>
            <p:nvPr/>
          </p:nvPicPr>
          <p:blipFill>
            <a:blip r:embed="rId3"/>
            <a:srcRect/>
            <a:stretch>
              <a:fillRect/>
            </a:stretch>
          </p:blipFill>
          <p:spPr bwMode="auto">
            <a:xfrm>
              <a:off x="7904163" y="152400"/>
              <a:ext cx="1011237" cy="738188"/>
            </a:xfrm>
            <a:prstGeom prst="rect">
              <a:avLst/>
            </a:prstGeom>
            <a:noFill/>
            <a:ln w="9525">
              <a:noFill/>
              <a:miter lim="800000"/>
              <a:headEnd/>
              <a:tailEnd/>
            </a:ln>
          </p:spPr>
        </p:pic>
        <p:sp>
          <p:nvSpPr>
            <p:cNvPr id="7175" name="ZoneTexte 7"/>
            <p:cNvSpPr txBox="1">
              <a:spLocks noChangeArrowheads="1"/>
            </p:cNvSpPr>
            <p:nvPr/>
          </p:nvSpPr>
          <p:spPr bwMode="auto">
            <a:xfrm>
              <a:off x="8392230" y="240268"/>
              <a:ext cx="569387" cy="276999"/>
            </a:xfrm>
            <a:prstGeom prst="rect">
              <a:avLst/>
            </a:prstGeom>
            <a:noFill/>
            <a:ln w="9525">
              <a:noFill/>
              <a:miter lim="800000"/>
              <a:headEnd/>
              <a:tailEnd/>
            </a:ln>
          </p:spPr>
          <p:txBody>
            <a:bodyPr wrap="none">
              <a:spAutoFit/>
            </a:bodyPr>
            <a:lstStyle/>
            <a:p>
              <a:r>
                <a:rPr lang="fr-FR" b="1">
                  <a:solidFill>
                    <a:schemeClr val="bg1"/>
                  </a:solidFill>
                </a:rPr>
                <a:t>IXerp</a:t>
              </a:r>
            </a:p>
          </p:txBody>
        </p:sp>
      </p:grpSp>
      <p:sp>
        <p:nvSpPr>
          <p:cNvPr id="7173" name="ZoneTexte 8"/>
          <p:cNvSpPr txBox="1">
            <a:spLocks noChangeArrowheads="1"/>
          </p:cNvSpPr>
          <p:nvPr/>
        </p:nvSpPr>
        <p:spPr bwMode="auto">
          <a:xfrm>
            <a:off x="4419600" y="6553200"/>
            <a:ext cx="284163" cy="307975"/>
          </a:xfrm>
          <a:prstGeom prst="rect">
            <a:avLst/>
          </a:prstGeom>
          <a:noFill/>
          <a:ln w="9525">
            <a:noFill/>
            <a:miter lim="800000"/>
            <a:headEnd/>
            <a:tailEnd/>
          </a:ln>
        </p:spPr>
        <p:txBody>
          <a:bodyPr wrap="none">
            <a:spAutoFit/>
          </a:bodyPr>
          <a:lstStyle/>
          <a:p>
            <a:pPr algn="ctr"/>
            <a:r>
              <a:rPr lang="fr-FR" sz="1400" dirty="0" smtClean="0">
                <a:solidFill>
                  <a:schemeClr val="bg1"/>
                </a:solidFill>
              </a:rPr>
              <a:t>7</a:t>
            </a:r>
            <a:endParaRPr lang="fr-FR" sz="1400" dirty="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fr-FR" sz="3200" dirty="0" smtClean="0">
                <a:solidFill>
                  <a:srgbClr val="004582"/>
                </a:solidFill>
                <a:latin typeface="Myriad Pro" pitchFamily="34" charset="0"/>
              </a:rPr>
              <a:t>Couverture métier</a:t>
            </a:r>
          </a:p>
        </p:txBody>
      </p:sp>
      <p:graphicFrame>
        <p:nvGraphicFramePr>
          <p:cNvPr id="8195" name="Graphique 7"/>
          <p:cNvGraphicFramePr>
            <a:graphicFrameLocks/>
          </p:cNvGraphicFramePr>
          <p:nvPr/>
        </p:nvGraphicFramePr>
        <p:xfrm>
          <a:off x="0" y="990600"/>
          <a:ext cx="9144000" cy="5257800"/>
        </p:xfrm>
        <a:graphic>
          <a:graphicData uri="http://schemas.openxmlformats.org/presentationml/2006/ole">
            <p:oleObj spid="_x0000_s8195" r:id="rId4" imgW="9144793" imgH="5255207" progId="Excel.Sheet.8">
              <p:embed/>
            </p:oleObj>
          </a:graphicData>
        </a:graphic>
      </p:graphicFrame>
      <p:grpSp>
        <p:nvGrpSpPr>
          <p:cNvPr id="8196" name="Groupe 6"/>
          <p:cNvGrpSpPr>
            <a:grpSpLocks/>
          </p:cNvGrpSpPr>
          <p:nvPr/>
        </p:nvGrpSpPr>
        <p:grpSpPr bwMode="auto">
          <a:xfrm>
            <a:off x="7904163" y="152400"/>
            <a:ext cx="1057275" cy="738188"/>
            <a:chOff x="7904163" y="152400"/>
            <a:chExt cx="1057454" cy="738188"/>
          </a:xfrm>
        </p:grpSpPr>
        <p:pic>
          <p:nvPicPr>
            <p:cNvPr id="8198" name="Image 10" descr="DT03094.JPG"/>
            <p:cNvPicPr>
              <a:picLocks noChangeAspect="1"/>
            </p:cNvPicPr>
            <p:nvPr/>
          </p:nvPicPr>
          <p:blipFill>
            <a:blip r:embed="rId5"/>
            <a:srcRect/>
            <a:stretch>
              <a:fillRect/>
            </a:stretch>
          </p:blipFill>
          <p:spPr bwMode="auto">
            <a:xfrm>
              <a:off x="7904163" y="152400"/>
              <a:ext cx="1011237" cy="738188"/>
            </a:xfrm>
            <a:prstGeom prst="rect">
              <a:avLst/>
            </a:prstGeom>
            <a:noFill/>
            <a:ln w="9525">
              <a:noFill/>
              <a:miter lim="800000"/>
              <a:headEnd/>
              <a:tailEnd/>
            </a:ln>
          </p:spPr>
        </p:pic>
        <p:sp>
          <p:nvSpPr>
            <p:cNvPr id="8199" name="ZoneTexte 8"/>
            <p:cNvSpPr txBox="1">
              <a:spLocks noChangeArrowheads="1"/>
            </p:cNvSpPr>
            <p:nvPr/>
          </p:nvSpPr>
          <p:spPr bwMode="auto">
            <a:xfrm>
              <a:off x="8392230" y="240268"/>
              <a:ext cx="569387" cy="276999"/>
            </a:xfrm>
            <a:prstGeom prst="rect">
              <a:avLst/>
            </a:prstGeom>
            <a:noFill/>
            <a:ln w="9525">
              <a:noFill/>
              <a:miter lim="800000"/>
              <a:headEnd/>
              <a:tailEnd/>
            </a:ln>
          </p:spPr>
          <p:txBody>
            <a:bodyPr wrap="none">
              <a:spAutoFit/>
            </a:bodyPr>
            <a:lstStyle/>
            <a:p>
              <a:r>
                <a:rPr lang="fr-FR" b="1">
                  <a:solidFill>
                    <a:schemeClr val="bg1"/>
                  </a:solidFill>
                </a:rPr>
                <a:t>IXerp</a:t>
              </a:r>
            </a:p>
          </p:txBody>
        </p:sp>
      </p:grpSp>
      <p:sp>
        <p:nvSpPr>
          <p:cNvPr id="8197" name="ZoneTexte 10"/>
          <p:cNvSpPr txBox="1">
            <a:spLocks noChangeArrowheads="1"/>
          </p:cNvSpPr>
          <p:nvPr/>
        </p:nvSpPr>
        <p:spPr bwMode="auto">
          <a:xfrm>
            <a:off x="4419600" y="6553200"/>
            <a:ext cx="284163" cy="307975"/>
          </a:xfrm>
          <a:prstGeom prst="rect">
            <a:avLst/>
          </a:prstGeom>
          <a:noFill/>
          <a:ln w="9525">
            <a:noFill/>
            <a:miter lim="800000"/>
            <a:headEnd/>
            <a:tailEnd/>
          </a:ln>
        </p:spPr>
        <p:txBody>
          <a:bodyPr wrap="none">
            <a:spAutoFit/>
          </a:bodyPr>
          <a:lstStyle/>
          <a:p>
            <a:pPr algn="ctr"/>
            <a:r>
              <a:rPr lang="fr-FR" sz="1400" dirty="0" smtClean="0">
                <a:solidFill>
                  <a:schemeClr val="bg1"/>
                </a:solidFill>
              </a:rPr>
              <a:t>8</a:t>
            </a:r>
            <a:endParaRPr lang="fr-FR" sz="1400" dirty="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fr-FR" sz="3200" smtClean="0">
                <a:solidFill>
                  <a:srgbClr val="004582"/>
                </a:solidFill>
                <a:latin typeface="Myriad Pro" pitchFamily="34" charset="0"/>
              </a:rPr>
              <a:t>Expertise et accompagnement</a:t>
            </a:r>
          </a:p>
        </p:txBody>
      </p:sp>
      <p:sp>
        <p:nvSpPr>
          <p:cNvPr id="12" name="ZoneTexte 11"/>
          <p:cNvSpPr txBox="1"/>
          <p:nvPr/>
        </p:nvSpPr>
        <p:spPr>
          <a:xfrm>
            <a:off x="500063" y="1073150"/>
            <a:ext cx="8429625" cy="2432050"/>
          </a:xfrm>
          <a:prstGeom prst="rect">
            <a:avLst/>
          </a:prstGeom>
          <a:noFill/>
        </p:spPr>
        <p:txBody>
          <a:bodyPr>
            <a:spAutoFit/>
          </a:bodyPr>
          <a:lstStyle/>
          <a:p>
            <a:pPr fontAlgn="auto">
              <a:spcBef>
                <a:spcPts val="0"/>
              </a:spcBef>
              <a:spcAft>
                <a:spcPts val="0"/>
              </a:spcAft>
              <a:buClr>
                <a:srgbClr val="C00000"/>
              </a:buClr>
              <a:buFont typeface="Wingdings" pitchFamily="2" charset="2"/>
              <a:buChar char="Ø"/>
              <a:defRPr/>
            </a:pPr>
            <a:r>
              <a:rPr lang="fr-FR" sz="1800" kern="0" dirty="0">
                <a:solidFill>
                  <a:sysClr val="windowText" lastClr="000000"/>
                </a:solidFill>
                <a:latin typeface="Calibri"/>
              </a:rPr>
              <a:t>  </a:t>
            </a:r>
            <a:r>
              <a:rPr lang="fr-FR" sz="2400" b="1" kern="0" dirty="0">
                <a:solidFill>
                  <a:srgbClr val="EEECE1">
                    <a:lumMod val="50000"/>
                  </a:srgbClr>
                </a:solidFill>
                <a:latin typeface="Calibri"/>
              </a:rPr>
              <a:t>Conseil</a:t>
            </a:r>
            <a:endParaRPr lang="fr-FR" sz="2000" b="1" kern="0" dirty="0">
              <a:solidFill>
                <a:srgbClr val="EEECE1">
                  <a:lumMod val="50000"/>
                </a:srgbClr>
              </a:solidFill>
              <a:latin typeface="Calibri"/>
            </a:endParaRPr>
          </a:p>
          <a:p>
            <a:pPr fontAlgn="auto">
              <a:spcBef>
                <a:spcPts val="0"/>
              </a:spcBef>
              <a:spcAft>
                <a:spcPts val="0"/>
              </a:spcAft>
              <a:buClr>
                <a:srgbClr val="C00000"/>
              </a:buClr>
              <a:buFont typeface="Wingdings" pitchFamily="2" charset="2"/>
              <a:buChar char="Ø"/>
              <a:defRPr/>
            </a:pPr>
            <a:endParaRPr lang="fr-FR" sz="2800" b="1" kern="0" dirty="0">
              <a:solidFill>
                <a:srgbClr val="EEECE1">
                  <a:lumMod val="50000"/>
                </a:srgbClr>
              </a:solidFill>
              <a:latin typeface="Calibri"/>
            </a:endParaRPr>
          </a:p>
          <a:p>
            <a:pPr fontAlgn="auto">
              <a:spcBef>
                <a:spcPts val="0"/>
              </a:spcBef>
              <a:spcAft>
                <a:spcPts val="0"/>
              </a:spcAft>
              <a:defRPr/>
            </a:pPr>
            <a:r>
              <a:rPr lang="fr-FR" sz="2000" b="1" kern="0" dirty="0">
                <a:solidFill>
                  <a:srgbClr val="1F497D">
                    <a:lumMod val="60000"/>
                    <a:lumOff val="40000"/>
                  </a:srgbClr>
                </a:solidFill>
                <a:latin typeface="Calibri"/>
              </a:rPr>
              <a:t>IXERP France </a:t>
            </a:r>
            <a:r>
              <a:rPr lang="fr-FR" sz="2000" kern="0" dirty="0">
                <a:solidFill>
                  <a:sysClr val="windowText" lastClr="000000">
                    <a:lumMod val="50000"/>
                    <a:lumOff val="50000"/>
                  </a:sysClr>
                </a:solidFill>
                <a:latin typeface="Calibri"/>
              </a:rPr>
              <a:t>réalise des missions à forte valeur ajoutée ayant pour sujet l'organisation, les méthodes, les processus et l'architecture du système d'information de nos clients.</a:t>
            </a:r>
            <a:br>
              <a:rPr lang="fr-FR" sz="2000" kern="0" dirty="0">
                <a:solidFill>
                  <a:sysClr val="windowText" lastClr="000000">
                    <a:lumMod val="50000"/>
                    <a:lumOff val="50000"/>
                  </a:sysClr>
                </a:solidFill>
                <a:latin typeface="Calibri"/>
              </a:rPr>
            </a:br>
            <a:r>
              <a:rPr lang="fr-FR" sz="2000" kern="0" dirty="0">
                <a:solidFill>
                  <a:sysClr val="windowText" lastClr="000000">
                    <a:lumMod val="50000"/>
                    <a:lumOff val="50000"/>
                  </a:sysClr>
                </a:solidFill>
                <a:latin typeface="Calibri"/>
              </a:rPr>
              <a:t>Nous pouvons donc répondre à l'exigence de leurs besoins métiers.</a:t>
            </a:r>
          </a:p>
          <a:p>
            <a:pPr marL="0" lvl="1" fontAlgn="auto">
              <a:spcBef>
                <a:spcPts val="0"/>
              </a:spcBef>
              <a:spcAft>
                <a:spcPts val="0"/>
              </a:spcAft>
              <a:buClr>
                <a:srgbClr val="C00000"/>
              </a:buClr>
              <a:buSzPct val="85000"/>
              <a:buFont typeface="Wingdings" pitchFamily="2" charset="2"/>
              <a:buChar char="ü"/>
              <a:defRPr/>
            </a:pPr>
            <a:endParaRPr lang="fr-FR" sz="2000" kern="0" dirty="0">
              <a:solidFill>
                <a:sysClr val="windowText" lastClr="000000">
                  <a:lumMod val="50000"/>
                  <a:lumOff val="50000"/>
                </a:sysClr>
              </a:solidFill>
              <a:latin typeface="Calibri"/>
            </a:endParaRPr>
          </a:p>
        </p:txBody>
      </p:sp>
      <p:cxnSp>
        <p:nvCxnSpPr>
          <p:cNvPr id="9220" name="Connecteur droit 12"/>
          <p:cNvCxnSpPr>
            <a:cxnSpLocks noChangeShapeType="1"/>
          </p:cNvCxnSpPr>
          <p:nvPr/>
        </p:nvCxnSpPr>
        <p:spPr bwMode="auto">
          <a:xfrm rot="5400000">
            <a:off x="84931" y="4612482"/>
            <a:ext cx="2357437" cy="0"/>
          </a:xfrm>
          <a:prstGeom prst="line">
            <a:avLst/>
          </a:prstGeom>
          <a:noFill/>
          <a:ln w="9525" algn="ctr">
            <a:solidFill>
              <a:srgbClr val="4A7EBB"/>
            </a:solidFill>
            <a:round/>
            <a:headEnd/>
            <a:tailEnd/>
          </a:ln>
        </p:spPr>
      </p:cxnSp>
      <p:sp>
        <p:nvSpPr>
          <p:cNvPr id="14" name="ZoneTexte 13"/>
          <p:cNvSpPr txBox="1"/>
          <p:nvPr/>
        </p:nvSpPr>
        <p:spPr>
          <a:xfrm>
            <a:off x="1477963" y="3475038"/>
            <a:ext cx="3522662" cy="400050"/>
          </a:xfrm>
          <a:prstGeom prst="rect">
            <a:avLst/>
          </a:prstGeom>
          <a:noFill/>
        </p:spPr>
        <p:txBody>
          <a:bodyPr wrap="none">
            <a:spAutoFit/>
          </a:bodyPr>
          <a:lstStyle/>
          <a:p>
            <a:pPr fontAlgn="auto">
              <a:spcBef>
                <a:spcPts val="0"/>
              </a:spcBef>
              <a:spcAft>
                <a:spcPts val="0"/>
              </a:spcAft>
              <a:buFont typeface="Arial" pitchFamily="34" charset="0"/>
              <a:buChar char="•"/>
              <a:defRPr/>
            </a:pPr>
            <a:r>
              <a:rPr lang="fr-FR" sz="2000" b="1" kern="0" dirty="0">
                <a:solidFill>
                  <a:srgbClr val="EEECE1">
                    <a:lumMod val="50000"/>
                  </a:srgbClr>
                </a:solidFill>
                <a:latin typeface="Calibri"/>
              </a:rPr>
              <a:t>Expertise et Accompagnement</a:t>
            </a:r>
          </a:p>
        </p:txBody>
      </p:sp>
      <p:sp>
        <p:nvSpPr>
          <p:cNvPr id="15" name="ZoneTexte 14"/>
          <p:cNvSpPr txBox="1"/>
          <p:nvPr/>
        </p:nvSpPr>
        <p:spPr>
          <a:xfrm>
            <a:off x="1477963" y="4076700"/>
            <a:ext cx="979487" cy="400050"/>
          </a:xfrm>
          <a:prstGeom prst="rect">
            <a:avLst/>
          </a:prstGeom>
          <a:noFill/>
        </p:spPr>
        <p:txBody>
          <a:bodyPr wrap="none">
            <a:spAutoFit/>
          </a:bodyPr>
          <a:lstStyle/>
          <a:p>
            <a:pPr fontAlgn="auto">
              <a:spcBef>
                <a:spcPts val="0"/>
              </a:spcBef>
              <a:spcAft>
                <a:spcPts val="0"/>
              </a:spcAft>
              <a:buFont typeface="Arial" pitchFamily="34" charset="0"/>
              <a:buChar char="•"/>
              <a:defRPr/>
            </a:pPr>
            <a:r>
              <a:rPr lang="fr-FR" sz="2000" b="1" kern="0" dirty="0">
                <a:solidFill>
                  <a:srgbClr val="EEECE1">
                    <a:lumMod val="50000"/>
                  </a:srgbClr>
                </a:solidFill>
                <a:latin typeface="Calibri"/>
              </a:rPr>
              <a:t>AMOA</a:t>
            </a:r>
          </a:p>
        </p:txBody>
      </p:sp>
      <p:sp>
        <p:nvSpPr>
          <p:cNvPr id="16" name="ZoneTexte 15"/>
          <p:cNvSpPr txBox="1"/>
          <p:nvPr/>
        </p:nvSpPr>
        <p:spPr>
          <a:xfrm>
            <a:off x="1477963" y="4719638"/>
            <a:ext cx="952500" cy="400050"/>
          </a:xfrm>
          <a:prstGeom prst="rect">
            <a:avLst/>
          </a:prstGeom>
          <a:noFill/>
        </p:spPr>
        <p:txBody>
          <a:bodyPr wrap="none">
            <a:spAutoFit/>
          </a:bodyPr>
          <a:lstStyle/>
          <a:p>
            <a:pPr fontAlgn="auto">
              <a:spcBef>
                <a:spcPts val="0"/>
              </a:spcBef>
              <a:spcAft>
                <a:spcPts val="0"/>
              </a:spcAft>
              <a:buFont typeface="Arial" pitchFamily="34" charset="0"/>
              <a:buChar char="•"/>
              <a:defRPr/>
            </a:pPr>
            <a:r>
              <a:rPr lang="fr-FR" sz="2000" b="1" kern="0" dirty="0">
                <a:solidFill>
                  <a:srgbClr val="EEECE1">
                    <a:lumMod val="50000"/>
                  </a:srgbClr>
                </a:solidFill>
                <a:latin typeface="Calibri"/>
              </a:rPr>
              <a:t>AMOE</a:t>
            </a:r>
          </a:p>
        </p:txBody>
      </p:sp>
      <p:sp>
        <p:nvSpPr>
          <p:cNvPr id="17" name="ZoneTexte 16"/>
          <p:cNvSpPr txBox="1"/>
          <p:nvPr/>
        </p:nvSpPr>
        <p:spPr>
          <a:xfrm>
            <a:off x="1477963" y="5291138"/>
            <a:ext cx="2630487" cy="400050"/>
          </a:xfrm>
          <a:prstGeom prst="rect">
            <a:avLst/>
          </a:prstGeom>
          <a:noFill/>
        </p:spPr>
        <p:txBody>
          <a:bodyPr wrap="none">
            <a:spAutoFit/>
          </a:bodyPr>
          <a:lstStyle/>
          <a:p>
            <a:pPr fontAlgn="auto">
              <a:spcBef>
                <a:spcPts val="0"/>
              </a:spcBef>
              <a:spcAft>
                <a:spcPts val="0"/>
              </a:spcAft>
              <a:buFont typeface="Arial" pitchFamily="34" charset="0"/>
              <a:buChar char="•"/>
              <a:defRPr/>
            </a:pPr>
            <a:r>
              <a:rPr lang="fr-FR" sz="2000" b="1" kern="0" dirty="0">
                <a:solidFill>
                  <a:srgbClr val="EEECE1">
                    <a:lumMod val="50000"/>
                  </a:srgbClr>
                </a:solidFill>
                <a:latin typeface="Calibri"/>
              </a:rPr>
              <a:t>Métiers opérationnels</a:t>
            </a:r>
          </a:p>
        </p:txBody>
      </p:sp>
      <p:grpSp>
        <p:nvGrpSpPr>
          <p:cNvPr id="9225" name="Groupe 17"/>
          <p:cNvGrpSpPr>
            <a:grpSpLocks/>
          </p:cNvGrpSpPr>
          <p:nvPr/>
        </p:nvGrpSpPr>
        <p:grpSpPr bwMode="auto">
          <a:xfrm>
            <a:off x="7904163" y="152400"/>
            <a:ext cx="1057275" cy="738188"/>
            <a:chOff x="7904163" y="152400"/>
            <a:chExt cx="1057454" cy="738188"/>
          </a:xfrm>
        </p:grpSpPr>
        <p:pic>
          <p:nvPicPr>
            <p:cNvPr id="9227" name="Image 10" descr="DT03094.JPG"/>
            <p:cNvPicPr>
              <a:picLocks noChangeAspect="1"/>
            </p:cNvPicPr>
            <p:nvPr/>
          </p:nvPicPr>
          <p:blipFill>
            <a:blip r:embed="rId3"/>
            <a:srcRect/>
            <a:stretch>
              <a:fillRect/>
            </a:stretch>
          </p:blipFill>
          <p:spPr bwMode="auto">
            <a:xfrm>
              <a:off x="7904163" y="152400"/>
              <a:ext cx="1011237" cy="738188"/>
            </a:xfrm>
            <a:prstGeom prst="rect">
              <a:avLst/>
            </a:prstGeom>
            <a:noFill/>
            <a:ln w="9525">
              <a:noFill/>
              <a:miter lim="800000"/>
              <a:headEnd/>
              <a:tailEnd/>
            </a:ln>
          </p:spPr>
        </p:pic>
        <p:sp>
          <p:nvSpPr>
            <p:cNvPr id="9228" name="ZoneTexte 19"/>
            <p:cNvSpPr txBox="1">
              <a:spLocks noChangeArrowheads="1"/>
            </p:cNvSpPr>
            <p:nvPr/>
          </p:nvSpPr>
          <p:spPr bwMode="auto">
            <a:xfrm>
              <a:off x="8392230" y="240268"/>
              <a:ext cx="569387" cy="276999"/>
            </a:xfrm>
            <a:prstGeom prst="rect">
              <a:avLst/>
            </a:prstGeom>
            <a:noFill/>
            <a:ln w="9525">
              <a:noFill/>
              <a:miter lim="800000"/>
              <a:headEnd/>
              <a:tailEnd/>
            </a:ln>
          </p:spPr>
          <p:txBody>
            <a:bodyPr wrap="none">
              <a:spAutoFit/>
            </a:bodyPr>
            <a:lstStyle/>
            <a:p>
              <a:r>
                <a:rPr lang="fr-FR" b="1">
                  <a:solidFill>
                    <a:schemeClr val="bg1"/>
                  </a:solidFill>
                </a:rPr>
                <a:t>IXerp</a:t>
              </a:r>
            </a:p>
          </p:txBody>
        </p:sp>
      </p:grpSp>
      <p:sp>
        <p:nvSpPr>
          <p:cNvPr id="9226" name="ZoneTexte 20"/>
          <p:cNvSpPr txBox="1">
            <a:spLocks noChangeArrowheads="1"/>
          </p:cNvSpPr>
          <p:nvPr/>
        </p:nvSpPr>
        <p:spPr bwMode="auto">
          <a:xfrm>
            <a:off x="4419600" y="6553200"/>
            <a:ext cx="284163" cy="307975"/>
          </a:xfrm>
          <a:prstGeom prst="rect">
            <a:avLst/>
          </a:prstGeom>
          <a:noFill/>
          <a:ln w="9525">
            <a:noFill/>
            <a:miter lim="800000"/>
            <a:headEnd/>
            <a:tailEnd/>
          </a:ln>
        </p:spPr>
        <p:txBody>
          <a:bodyPr wrap="none">
            <a:spAutoFit/>
          </a:bodyPr>
          <a:lstStyle/>
          <a:p>
            <a:pPr algn="ctr"/>
            <a:r>
              <a:rPr lang="fr-FR" sz="1400" dirty="0" smtClean="0">
                <a:solidFill>
                  <a:schemeClr val="bg1"/>
                </a:solidFill>
              </a:rPr>
              <a:t>9</a:t>
            </a:r>
            <a:endParaRPr lang="fr-FR" sz="1400" dirty="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2_Modèle par défaut">
  <a:themeElements>
    <a:clrScheme name="2_Modèle par défaut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fontScheme name="2_Modèle par défaut">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chemeClr val="bg1"/>
            </a:gs>
            <a:gs pos="100000">
              <a:srgbClr val="EAEAEA"/>
            </a:gs>
          </a:gsLst>
          <a:lin ang="0" scaled="1"/>
        </a:gradFill>
        <a:ln w="9525" cap="flat" cmpd="sng" algn="ctr">
          <a:noFill/>
          <a:prstDash val="solid"/>
          <a:round/>
          <a:headEnd type="none" w="med" len="med"/>
          <a:tailEnd type="none" w="med" len="med"/>
        </a:ln>
        <a:effectLst>
          <a:prstShdw prst="shdw18" dist="17961" dir="13500000">
            <a:srgbClr val="EAEAEA">
              <a:gamma/>
              <a:shade val="60000"/>
              <a:invGamma/>
            </a:srgbClr>
          </a:prstShdw>
        </a:effectLst>
      </a:spPr>
      <a:bodyPr vert="horz" wrap="none" lIns="91440" tIns="45720" rIns="91440" bIns="45720" numCol="1" anchor="ctr" anchorCtr="0" compatLnSpc="1">
        <a:prstTxWarp prst="textNoShape">
          <a:avLst/>
        </a:prstTxWarp>
      </a:bodyPr>
      <a:lstStyle>
        <a:defPPr marL="180975" marR="0" indent="-180975" algn="l" defTabSz="914400" rtl="0" eaLnBrk="1" fontAlgn="base" latinLnBrk="0" hangingPunct="1">
          <a:lnSpc>
            <a:spcPct val="100000"/>
          </a:lnSpc>
          <a:spcBef>
            <a:spcPct val="0"/>
          </a:spcBef>
          <a:spcAft>
            <a:spcPct val="0"/>
          </a:spcAft>
          <a:buClrTx/>
          <a:buSzTx/>
          <a:buFontTx/>
          <a:buNone/>
          <a:tabLst/>
          <a:defRPr kumimoji="0" lang="fr-FR" sz="1200" b="0" i="0" u="none" strike="noStrike" cap="none" normalizeH="0" baseline="0" smtClean="0">
            <a:ln>
              <a:noFill/>
            </a:ln>
            <a:solidFill>
              <a:srgbClr val="3C605F"/>
            </a:solidFill>
            <a:effectLst/>
            <a:latin typeface="Arial" charset="0"/>
          </a:defRPr>
        </a:defPPr>
      </a:lstStyle>
    </a:spDef>
    <a:lnDef>
      <a:spPr bwMode="auto">
        <a:xfrm>
          <a:off x="0" y="0"/>
          <a:ext cx="1" cy="1"/>
        </a:xfrm>
        <a:custGeom>
          <a:avLst/>
          <a:gdLst/>
          <a:ahLst/>
          <a:cxnLst/>
          <a:rect l="0" t="0" r="0" b="0"/>
          <a:pathLst/>
        </a:custGeom>
        <a:gradFill rotWithShape="1">
          <a:gsLst>
            <a:gs pos="0">
              <a:schemeClr val="bg1"/>
            </a:gs>
            <a:gs pos="100000">
              <a:srgbClr val="EAEAEA"/>
            </a:gs>
          </a:gsLst>
          <a:lin ang="0" scaled="1"/>
        </a:gradFill>
        <a:ln w="9525" cap="flat" cmpd="sng" algn="ctr">
          <a:noFill/>
          <a:prstDash val="solid"/>
          <a:round/>
          <a:headEnd type="none" w="med" len="med"/>
          <a:tailEnd type="none" w="med" len="med"/>
        </a:ln>
        <a:effectLst>
          <a:prstShdw prst="shdw18" dist="17961" dir="13500000">
            <a:srgbClr val="EAEAEA">
              <a:gamma/>
              <a:shade val="60000"/>
              <a:invGamma/>
            </a:srgbClr>
          </a:prstShdw>
        </a:effectLst>
      </a:spPr>
      <a:bodyPr vert="horz" wrap="none" lIns="91440" tIns="45720" rIns="91440" bIns="45720" numCol="1" anchor="ctr" anchorCtr="0" compatLnSpc="1">
        <a:prstTxWarp prst="textNoShape">
          <a:avLst/>
        </a:prstTxWarp>
      </a:bodyPr>
      <a:lstStyle>
        <a:defPPr marL="180975" marR="0" indent="-180975" algn="l" defTabSz="914400" rtl="0" eaLnBrk="1" fontAlgn="base" latinLnBrk="0" hangingPunct="1">
          <a:lnSpc>
            <a:spcPct val="100000"/>
          </a:lnSpc>
          <a:spcBef>
            <a:spcPct val="0"/>
          </a:spcBef>
          <a:spcAft>
            <a:spcPct val="0"/>
          </a:spcAft>
          <a:buClrTx/>
          <a:buSzTx/>
          <a:buFontTx/>
          <a:buNone/>
          <a:tabLst/>
          <a:defRPr kumimoji="0" lang="fr-FR" sz="1200" b="0" i="0" u="none" strike="noStrike" cap="none" normalizeH="0" baseline="0" smtClean="0">
            <a:ln>
              <a:noFill/>
            </a:ln>
            <a:solidFill>
              <a:srgbClr val="3C605F"/>
            </a:solidFill>
            <a:effectLst/>
            <a:latin typeface="Arial" charset="0"/>
          </a:defRPr>
        </a:defPPr>
      </a:lstStyle>
    </a:lnDef>
  </a:objectDefaults>
  <a:extraClrSchemeLst>
    <a:extraClrScheme>
      <a:clrScheme name="2_Modèle par défaut 1">
        <a:dk1>
          <a:srgbClr val="000066"/>
        </a:dk1>
        <a:lt1>
          <a:srgbClr val="FFFFEB"/>
        </a:lt1>
        <a:dk2>
          <a:srgbClr val="336699"/>
        </a:dk2>
        <a:lt2>
          <a:srgbClr val="FFFFEB"/>
        </a:lt2>
        <a:accent1>
          <a:srgbClr val="666699"/>
        </a:accent1>
        <a:accent2>
          <a:srgbClr val="99CCFF"/>
        </a:accent2>
        <a:accent3>
          <a:srgbClr val="ADB8CA"/>
        </a:accent3>
        <a:accent4>
          <a:srgbClr val="DADAC9"/>
        </a:accent4>
        <a:accent5>
          <a:srgbClr val="B8B8CA"/>
        </a:accent5>
        <a:accent6>
          <a:srgbClr val="8AB9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2_Modèle par défaut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clrMap bg1="lt1" tx1="dk1" bg2="lt2" tx2="dk2" accent1="accent1" accent2="accent2" accent3="accent3" accent4="accent4" accent5="accent5" accent6="accent6" hlink="hlink" folHlink="folHlink"/>
    </a:extraClrScheme>
    <a:extraClrScheme>
      <a:clrScheme name="2_Modèle par défaut 3">
        <a:dk1>
          <a:srgbClr val="000000"/>
        </a:dk1>
        <a:lt1>
          <a:srgbClr val="FFFFFF"/>
        </a:lt1>
        <a:dk2>
          <a:srgbClr val="000000"/>
        </a:dk2>
        <a:lt2>
          <a:srgbClr val="5F5F5F"/>
        </a:lt2>
        <a:accent1>
          <a:srgbClr val="C0C0C0"/>
        </a:accent1>
        <a:accent2>
          <a:srgbClr val="808080"/>
        </a:accent2>
        <a:accent3>
          <a:srgbClr val="FFFFFF"/>
        </a:accent3>
        <a:accent4>
          <a:srgbClr val="000000"/>
        </a:accent4>
        <a:accent5>
          <a:srgbClr val="DCDCDC"/>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2_Modèle par défaut 4">
        <a:dk1>
          <a:srgbClr val="000000"/>
        </a:dk1>
        <a:lt1>
          <a:srgbClr val="FFFFFF"/>
        </a:lt1>
        <a:dk2>
          <a:srgbClr val="9900CC"/>
        </a:dk2>
        <a:lt2>
          <a:srgbClr val="0033CC"/>
        </a:lt2>
        <a:accent1>
          <a:srgbClr val="FFCC66"/>
        </a:accent1>
        <a:accent2>
          <a:srgbClr val="33CC33"/>
        </a:accent2>
        <a:accent3>
          <a:srgbClr val="FFFFFF"/>
        </a:accent3>
        <a:accent4>
          <a:srgbClr val="000000"/>
        </a:accent4>
        <a:accent5>
          <a:srgbClr val="FFE2B8"/>
        </a:accent5>
        <a:accent6>
          <a:srgbClr val="2DB92D"/>
        </a:accent6>
        <a:hlink>
          <a:srgbClr val="9900CC"/>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218</TotalTime>
  <Words>679</Words>
  <Application>Microsoft Office PowerPoint</Application>
  <PresentationFormat>Affichage à l'écran (4:3)</PresentationFormat>
  <Paragraphs>270</Paragraphs>
  <Slides>19</Slides>
  <Notes>19</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19</vt:i4>
      </vt:variant>
    </vt:vector>
  </HeadingPairs>
  <TitlesOfParts>
    <vt:vector size="21" baseType="lpstr">
      <vt:lpstr>2_Modèle par défaut</vt:lpstr>
      <vt:lpstr>Feuille Microsoft Office Excel 97-2003</vt:lpstr>
      <vt:lpstr>Diapositive 1</vt:lpstr>
      <vt:lpstr>Qui sommes nous ?</vt:lpstr>
      <vt:lpstr>Une société fondée sur des valeurs</vt:lpstr>
      <vt:lpstr>Une société fondée sur des valeurs</vt:lpstr>
      <vt:lpstr>Nos cibles clients</vt:lpstr>
      <vt:lpstr>Approche sectorielle  </vt:lpstr>
      <vt:lpstr>Notre offre</vt:lpstr>
      <vt:lpstr>Couverture métier</vt:lpstr>
      <vt:lpstr>Expertise et accompagnement</vt:lpstr>
      <vt:lpstr>Intégration et Maintenance</vt:lpstr>
      <vt:lpstr>Conseil en technologie et stratégie</vt:lpstr>
      <vt:lpstr>My Sap Business Suite</vt:lpstr>
      <vt:lpstr>Une expertise SAP</vt:lpstr>
      <vt:lpstr>Une couverture fonctionnelle SAP</vt:lpstr>
      <vt:lpstr>Business Intelligence</vt:lpstr>
      <vt:lpstr>Pilotage de la Performance</vt:lpstr>
      <vt:lpstr>IXERP Training </vt:lpstr>
      <vt:lpstr>Business &amp; Talend</vt:lpstr>
      <vt:lpstr>Club utilisateurs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ixerp</dc:title>
  <dc:creator>IXERP</dc:creator>
  <dc:description>SAP</dc:description>
  <cp:lastModifiedBy>Stephane Bensimon</cp:lastModifiedBy>
  <cp:revision>389</cp:revision>
  <cp:lastPrinted>1601-01-01T00:00:00Z</cp:lastPrinted>
  <dcterms:created xsi:type="dcterms:W3CDTF">1601-01-01T00:00:00Z</dcterms:created>
  <dcterms:modified xsi:type="dcterms:W3CDTF">2011-09-27T06:21:18Z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